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351" r:id="rId2"/>
    <p:sldId id="352" r:id="rId3"/>
    <p:sldId id="353" r:id="rId4"/>
    <p:sldId id="354" r:id="rId5"/>
    <p:sldId id="355" r:id="rId6"/>
    <p:sldId id="356" r:id="rId7"/>
    <p:sldId id="357" r:id="rId8"/>
    <p:sldId id="358" r:id="rId9"/>
    <p:sldId id="359" r:id="rId10"/>
    <p:sldId id="360" r:id="rId11"/>
    <p:sldId id="361" r:id="rId12"/>
    <p:sldId id="362" r:id="rId13"/>
    <p:sldId id="363" r:id="rId14"/>
    <p:sldId id="364" r:id="rId15"/>
    <p:sldId id="365" r:id="rId16"/>
    <p:sldId id="366" r:id="rId17"/>
    <p:sldId id="367" r:id="rId18"/>
    <p:sldId id="368" r:id="rId19"/>
    <p:sldId id="369" r:id="rId20"/>
    <p:sldId id="412" r:id="rId2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8000"/>
    <a:srgbClr val="FD690C"/>
    <a:srgbClr val="FD6108"/>
    <a:srgbClr val="EA6A09"/>
    <a:srgbClr val="F7A654"/>
    <a:srgbClr val="50AB06"/>
    <a:srgbClr val="AA28BA"/>
    <a:srgbClr val="713CD1"/>
    <a:srgbClr val="535353"/>
    <a:srgbClr val="C2C2C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699" autoAdjust="0"/>
    <p:restoredTop sz="96341" autoAdjust="0"/>
  </p:normalViewPr>
  <p:slideViewPr>
    <p:cSldViewPr snapToGrid="0" snapToObjects="1">
      <p:cViewPr>
        <p:scale>
          <a:sx n="75" d="100"/>
          <a:sy n="75" d="100"/>
        </p:scale>
        <p:origin x="-2304" y="264"/>
      </p:cViewPr>
      <p:guideLst>
        <p:guide orient="horz" pos="3168"/>
        <p:guide pos="2448"/>
      </p:guideLst>
    </p:cSldViewPr>
  </p:slideViewPr>
  <p:notesTextViewPr>
    <p:cViewPr>
      <p:scale>
        <a:sx n="100" d="100"/>
        <a:sy n="100" d="100"/>
      </p:scale>
      <p:origin x="0" y="0"/>
    </p:cViewPr>
  </p:notesTextViewPr>
  <p:sorterViewPr>
    <p:cViewPr>
      <p:scale>
        <a:sx n="50" d="100"/>
        <a:sy n="5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CCAD9-BB83-0444-8C69-F32F4446E89C}" type="datetimeFigureOut">
              <a:rPr lang="en-US" smtClean="0"/>
              <a:pPr/>
              <a:t>9/13/2014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19EE94-8227-7646-92D8-0B67D6AF6714}" type="slidenum">
              <a:rPr lang="en-US" smtClean="0"/>
              <a:pPr/>
              <a:t>‹#›</a:t>
            </a:fld>
            <a:endParaRPr lang="en-US"/>
          </a:p>
        </p:txBody>
      </p:sp>
    </p:spTree>
    <p:extLst>
      <p:ext uri="{BB962C8B-B14F-4D97-AF65-F5344CB8AC3E}">
        <p14:creationId xmlns:p14="http://schemas.microsoft.com/office/powerpoint/2010/main" xmlns="" val="29092823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45E53-28CB-FB4F-A14C-CBBB4CC2EA41}" type="datetimeFigureOut">
              <a:rPr lang="en-US" smtClean="0"/>
              <a:pPr/>
              <a:t>9/13/2014</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0AB20-9E67-8042-83F7-F0B95B9FBA2C}" type="slidenum">
              <a:rPr lang="en-US" smtClean="0"/>
              <a:pPr/>
              <a:t>‹#›</a:t>
            </a:fld>
            <a:endParaRPr lang="en-US"/>
          </a:p>
        </p:txBody>
      </p:sp>
    </p:spTree>
    <p:extLst>
      <p:ext uri="{BB962C8B-B14F-4D97-AF65-F5344CB8AC3E}">
        <p14:creationId xmlns:p14="http://schemas.microsoft.com/office/powerpoint/2010/main" xmlns="" val="3507351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a:t>
            </a:fld>
            <a:endParaRPr lang="en-US"/>
          </a:p>
        </p:txBody>
      </p:sp>
    </p:spTree>
    <p:extLst>
      <p:ext uri="{BB962C8B-B14F-4D97-AF65-F5344CB8AC3E}">
        <p14:creationId xmlns:p14="http://schemas.microsoft.com/office/powerpoint/2010/main" xmlns="" val="2644476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11</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12</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13</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14</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15</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16</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17</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18</a:t>
            </a:fld>
            <a:endParaRPr lang="en-US"/>
          </a:p>
        </p:txBody>
      </p:sp>
    </p:spTree>
    <p:extLst>
      <p:ext uri="{BB962C8B-B14F-4D97-AF65-F5344CB8AC3E}">
        <p14:creationId xmlns:p14="http://schemas.microsoft.com/office/powerpoint/2010/main" xmlns="" val="277633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19</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2</a:t>
            </a:fld>
            <a:endParaRPr lang="en-US"/>
          </a:p>
        </p:txBody>
      </p:sp>
    </p:spTree>
    <p:extLst>
      <p:ext uri="{BB962C8B-B14F-4D97-AF65-F5344CB8AC3E}">
        <p14:creationId xmlns:p14="http://schemas.microsoft.com/office/powerpoint/2010/main" xmlns="" val="111334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4</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5</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6</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7</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8</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9</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10</a:t>
            </a:fld>
            <a:endParaRPr lang="en-US"/>
          </a:p>
        </p:txBody>
      </p:sp>
    </p:spTree>
    <p:extLst>
      <p:ext uri="{BB962C8B-B14F-4D97-AF65-F5344CB8AC3E}">
        <p14:creationId xmlns:p14="http://schemas.microsoft.com/office/powerpoint/2010/main" xmlns="" val="1847227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A40B6E2-7838-AC42-BA21-126CD01F7BEE}"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287513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DDAAA31-91F0-9B44-9BE2-B5CF6DDFE25F}"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6112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40E18998-D65D-D045-B12E-E0E20EFD07DC}"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98453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9A3B2CC5-B3BD-5F47-A39D-3DD485F56013}"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21073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86C1C89E-2D10-5F4B-8F49-A2D872A924FD}"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733111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5AC37FBE-A4B5-0243-ADEE-299CF7996309}"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042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370346" y="9322647"/>
            <a:ext cx="1813560" cy="535517"/>
          </a:xfrm>
          <a:prstGeom prst="rect">
            <a:avLst/>
          </a:prstGeom>
        </p:spPr>
        <p:txBody>
          <a:bodyPr/>
          <a:lstStyle/>
          <a:p>
            <a:fld id="{0682DC10-6879-4E45-9EED-B27E68669CC2}" type="datetime1">
              <a:rPr lang="en-US" smtClean="0"/>
              <a:pPr/>
              <a:t>9/13/2014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11709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0346" y="9322647"/>
            <a:ext cx="1813560" cy="535517"/>
          </a:xfrm>
          <a:prstGeom prst="rect">
            <a:avLst/>
          </a:prstGeom>
        </p:spPr>
        <p:txBody>
          <a:bodyPr/>
          <a:lstStyle/>
          <a:p>
            <a:fld id="{C9EB08F2-3B78-C148-A78D-D833C2651234}" type="datetime1">
              <a:rPr lang="en-US" smtClean="0"/>
              <a:pPr/>
              <a:t>9/13/2014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54519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346" y="9322647"/>
            <a:ext cx="1813560" cy="535517"/>
          </a:xfrm>
          <a:prstGeom prst="rect">
            <a:avLst/>
          </a:prstGeom>
        </p:spPr>
        <p:txBody>
          <a:bodyPr/>
          <a:lstStyle/>
          <a:p>
            <a:fld id="{194FCA9B-C694-1043-B1EC-5969949C7C4B}" type="datetime1">
              <a:rPr lang="en-US" smtClean="0"/>
              <a:pPr/>
              <a:t>9/13/2014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3464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11900D4F-30E5-444F-BBEB-5EB2222B5556}"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691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B1FF9982-5B9B-6A41-A6D9-1A48DF1FC8B5}"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22636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398" y="9519711"/>
            <a:ext cx="1813560" cy="535517"/>
          </a:xfrm>
          <a:prstGeom prst="rect">
            <a:avLst/>
          </a:prstGeom>
        </p:spPr>
        <p:txBody>
          <a:bodyPr vert="horz" lIns="91440" tIns="45720" rIns="91440" bIns="45720" rtlCol="0" anchor="ctr"/>
          <a:lstStyle>
            <a:lvl1pPr algn="l">
              <a:defRPr sz="1200" b="0" i="0">
                <a:solidFill>
                  <a:schemeClr val="tx1">
                    <a:tint val="75000"/>
                  </a:schemeClr>
                </a:solidFill>
                <a:latin typeface="Futura Condensed"/>
                <a:cs typeface="Futura Condensed"/>
              </a:defRPr>
            </a:lvl1pPr>
          </a:lstStyle>
          <a:p>
            <a:fld id="{6A77D604-7237-AC46-B361-5A1F89385890}" type="slidenum">
              <a:rPr lang="en-US" smtClean="0"/>
              <a:pPr/>
              <a:t>‹#›</a:t>
            </a:fld>
            <a:endParaRPr lang="en-US" dirty="0"/>
          </a:p>
        </p:txBody>
      </p:sp>
    </p:spTree>
    <p:extLst>
      <p:ext uri="{BB962C8B-B14F-4D97-AF65-F5344CB8AC3E}">
        <p14:creationId xmlns:p14="http://schemas.microsoft.com/office/powerpoint/2010/main" xmlns="" val="385468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78.wdp"/><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77.wdp"/><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80.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79.wdp"/><Relationship Id="rId10" Type="http://schemas.microsoft.com/office/2007/relationships/hdphoto" Target="../media/hdphoto82.wdp"/><Relationship Id="rId4" Type="http://schemas.openxmlformats.org/officeDocument/2006/relationships/image" Target="../media/image16.png"/><Relationship Id="rId9" Type="http://schemas.microsoft.com/office/2007/relationships/hdphoto" Target="../media/hdphoto81.wdp"/></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t5.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
        <p:nvSpPr>
          <p:cNvPr id="41" name="TextBox 40"/>
          <p:cNvSpPr txBox="1"/>
          <p:nvPr/>
        </p:nvSpPr>
        <p:spPr>
          <a:xfrm>
            <a:off x="4732867" y="8192253"/>
            <a:ext cx="2514173" cy="1200329"/>
          </a:xfrm>
          <a:prstGeom prst="rect">
            <a:avLst/>
          </a:prstGeom>
          <a:noFill/>
          <a:ln>
            <a:noFill/>
            <a:prstDash val="dash"/>
          </a:ln>
        </p:spPr>
        <p:txBody>
          <a:bodyPr wrap="square" rtlCol="0">
            <a:spAutoFit/>
          </a:bodyPr>
          <a:lstStyle/>
          <a:p>
            <a:r>
              <a:rPr lang="en-US" sz="1200" dirty="0" smtClean="0">
                <a:latin typeface="Futura-Condensed-Normal" pitchFamily="2" charset="0"/>
                <a:cs typeface="Futura Condensed"/>
              </a:rPr>
              <a:t>KNOW WANT LEARN	</a:t>
            </a:r>
            <a:r>
              <a:rPr lang="en-US" sz="1200" dirty="0">
                <a:latin typeface="Futura-Condensed-Normal" pitchFamily="2" charset="0"/>
                <a:cs typeface="Futura Condensed"/>
              </a:rPr>
              <a:t> </a:t>
            </a:r>
            <a:r>
              <a:rPr lang="en-US" sz="1200" dirty="0" smtClean="0">
                <a:latin typeface="Futura-Condensed-Normal" pitchFamily="2" charset="0"/>
                <a:cs typeface="Futura Condensed"/>
              </a:rPr>
              <a:t> 	  92</a:t>
            </a:r>
          </a:p>
          <a:p>
            <a:r>
              <a:rPr lang="en-US" sz="1200" dirty="0" smtClean="0">
                <a:latin typeface="Futura-Condensed-Normal" pitchFamily="2" charset="0"/>
                <a:cs typeface="Futura Condensed"/>
              </a:rPr>
              <a:t>ROUND TWO			  94</a:t>
            </a:r>
          </a:p>
          <a:p>
            <a:r>
              <a:rPr lang="en-US" sz="1200" dirty="0" smtClean="0">
                <a:latin typeface="Futura-Condensed-Normal" pitchFamily="2" charset="0"/>
                <a:cs typeface="Futura Condensed"/>
              </a:rPr>
              <a:t>ADVANCED CONCEPTS		  96</a:t>
            </a:r>
          </a:p>
          <a:p>
            <a:r>
              <a:rPr lang="en-US" sz="1200" dirty="0" smtClean="0">
                <a:latin typeface="Futura-Condensed-Normal" pitchFamily="2" charset="0"/>
                <a:cs typeface="Futura Condensed"/>
              </a:rPr>
              <a:t>HARDWARE &amp; EXTENSIONS		100</a:t>
            </a:r>
          </a:p>
          <a:p>
            <a:r>
              <a:rPr lang="en-US" sz="1200" dirty="0" smtClean="0">
                <a:latin typeface="Futura-Condensed-Normal" pitchFamily="2" charset="0"/>
                <a:cs typeface="Futura Condensed"/>
              </a:rPr>
              <a:t>ACTIVITY DESIGN			102</a:t>
            </a:r>
          </a:p>
          <a:p>
            <a:r>
              <a:rPr lang="en-US" sz="1200" dirty="0" smtClean="0">
                <a:latin typeface="Futura-Condensed-Normal" pitchFamily="2" charset="0"/>
                <a:cs typeface="Futura Condensed"/>
              </a:rPr>
              <a:t>MY DEBUG IT!		      	106</a:t>
            </a:r>
          </a:p>
        </p:txBody>
      </p:sp>
      <p:grpSp>
        <p:nvGrpSpPr>
          <p:cNvPr id="42" name="Group 41"/>
          <p:cNvGrpSpPr/>
          <p:nvPr/>
        </p:nvGrpSpPr>
        <p:grpSpPr>
          <a:xfrm>
            <a:off x="605328" y="8605169"/>
            <a:ext cx="3674608" cy="604226"/>
            <a:chOff x="634075" y="8600752"/>
            <a:chExt cx="3674608" cy="604226"/>
          </a:xfrm>
        </p:grpSpPr>
        <p:grpSp>
          <p:nvGrpSpPr>
            <p:cNvPr id="43" name="Group 42"/>
            <p:cNvGrpSpPr/>
            <p:nvPr/>
          </p:nvGrpSpPr>
          <p:grpSpPr>
            <a:xfrm>
              <a:off x="853841" y="8748598"/>
              <a:ext cx="3218710" cy="456380"/>
              <a:chOff x="1699218" y="4842934"/>
              <a:chExt cx="3218710" cy="456380"/>
            </a:xfrm>
            <a:effectLst/>
          </p:grpSpPr>
          <p:cxnSp>
            <p:nvCxnSpPr>
              <p:cNvPr id="51" name="Straight Connector 50"/>
              <p:cNvCxnSpPr/>
              <p:nvPr/>
            </p:nvCxnSpPr>
            <p:spPr>
              <a:xfrm>
                <a:off x="1699218" y="4849283"/>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699218" y="5292964"/>
                <a:ext cx="3218710" cy="0"/>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248625"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777846"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28397"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850843"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94979"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917928" y="4846108"/>
                <a:ext cx="0" cy="452556"/>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634075" y="8600752"/>
              <a:ext cx="3674608" cy="470400"/>
              <a:chOff x="1998752" y="6567822"/>
              <a:chExt cx="3674608" cy="470400"/>
            </a:xfrm>
          </p:grpSpPr>
          <p:sp>
            <p:nvSpPr>
              <p:cNvPr id="45" name="Oval 44"/>
              <p:cNvSpPr/>
              <p:nvPr/>
            </p:nvSpPr>
            <p:spPr>
              <a:xfrm>
                <a:off x="1998752"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normAutofit/>
              </a:bodyPr>
              <a:lstStyle/>
              <a:p>
                <a:pPr algn="ctr"/>
                <a:r>
                  <a:rPr lang="en-US" sz="1100" dirty="0">
                    <a:solidFill>
                      <a:schemeClr val="bg1">
                        <a:lumMod val="95000"/>
                      </a:schemeClr>
                    </a:solidFill>
                    <a:latin typeface="Futura-Condensed-Normal" pitchFamily="2" charset="0"/>
                    <a:cs typeface="Futura Condensed"/>
                  </a:rPr>
                  <a:t>0</a:t>
                </a:r>
              </a:p>
            </p:txBody>
          </p:sp>
          <p:sp>
            <p:nvSpPr>
              <p:cNvPr id="46" name="Oval 45"/>
              <p:cNvSpPr/>
              <p:nvPr/>
            </p:nvSpPr>
            <p:spPr>
              <a:xfrm>
                <a:off x="2532725"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1</a:t>
                </a:r>
              </a:p>
            </p:txBody>
          </p:sp>
          <p:sp>
            <p:nvSpPr>
              <p:cNvPr id="47" name="Oval 46"/>
              <p:cNvSpPr/>
              <p:nvPr/>
            </p:nvSpPr>
            <p:spPr>
              <a:xfrm>
                <a:off x="3061946" y="6567822"/>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2</a:t>
                </a:r>
              </a:p>
            </p:txBody>
          </p:sp>
          <p:sp>
            <p:nvSpPr>
              <p:cNvPr id="48" name="Oval 47"/>
              <p:cNvSpPr/>
              <p:nvPr/>
            </p:nvSpPr>
            <p:spPr>
              <a:xfrm>
                <a:off x="3612497" y="6567822"/>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3</a:t>
                </a:r>
              </a:p>
            </p:txBody>
          </p:sp>
          <p:sp>
            <p:nvSpPr>
              <p:cNvPr id="49" name="Oval 48"/>
              <p:cNvSpPr/>
              <p:nvPr/>
            </p:nvSpPr>
            <p:spPr>
              <a:xfrm>
                <a:off x="4134943" y="6567822"/>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4</a:t>
                </a:r>
              </a:p>
            </p:txBody>
          </p:sp>
          <p:sp>
            <p:nvSpPr>
              <p:cNvPr id="50" name="Oval 49"/>
              <p:cNvSpPr/>
              <p:nvPr/>
            </p:nvSpPr>
            <p:spPr>
              <a:xfrm>
                <a:off x="5202961"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Condensed-Normal" pitchFamily="2" charset="0"/>
                    <a:cs typeface="Futura Condensed"/>
                  </a:rPr>
                  <a:t>6</a:t>
                </a:r>
                <a:endParaRPr lang="en-US" sz="1100" dirty="0">
                  <a:solidFill>
                    <a:schemeClr val="bg1">
                      <a:lumMod val="95000"/>
                    </a:schemeClr>
                  </a:solidFill>
                  <a:latin typeface="Futura-Condensed-Normal" pitchFamily="2" charset="0"/>
                  <a:cs typeface="Futura Condensed"/>
                </a:endParaRPr>
              </a:p>
            </p:txBody>
          </p:sp>
        </p:grpSp>
      </p:grpSp>
      <p:grpSp>
        <p:nvGrpSpPr>
          <p:cNvPr id="59" name="Group 58"/>
          <p:cNvGrpSpPr/>
          <p:nvPr/>
        </p:nvGrpSpPr>
        <p:grpSpPr>
          <a:xfrm>
            <a:off x="3262743" y="8464915"/>
            <a:ext cx="516223" cy="516223"/>
            <a:chOff x="1267298" y="8604842"/>
            <a:chExt cx="516223" cy="516223"/>
          </a:xfrm>
        </p:grpSpPr>
        <p:sp>
          <p:nvSpPr>
            <p:cNvPr id="60" name="Teardrop 59"/>
            <p:cNvSpPr/>
            <p:nvPr/>
          </p:nvSpPr>
          <p:spPr>
            <a:xfrm rot="8075815">
              <a:off x="1267298" y="8604842"/>
              <a:ext cx="516223" cy="516223"/>
            </a:xfrm>
            <a:prstGeom prst="teardrop">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sp>
          <p:nvSpPr>
            <p:cNvPr id="61" name="Rectangle 60"/>
            <p:cNvSpPr/>
            <p:nvPr/>
          </p:nvSpPr>
          <p:spPr>
            <a:xfrm>
              <a:off x="1336401" y="8662999"/>
              <a:ext cx="381002" cy="400110"/>
            </a:xfrm>
            <a:prstGeom prst="rect">
              <a:avLst/>
            </a:prstGeom>
          </p:spPr>
          <p:txBody>
            <a:bodyPr wrap="square">
              <a:spAutoFit/>
            </a:bodyPr>
            <a:lstStyle/>
            <a:p>
              <a:pPr algn="ctr"/>
              <a:r>
                <a:rPr lang="en-US" sz="2000" dirty="0">
                  <a:solidFill>
                    <a:schemeClr val="bg1"/>
                  </a:solidFill>
                  <a:latin typeface="Futura-Condensed-Normal" pitchFamily="2" charset="0"/>
                  <a:cs typeface="Futura Condensed"/>
                </a:rPr>
                <a:t>5</a:t>
              </a:r>
              <a:endParaRPr lang="en-US" sz="4400" dirty="0">
                <a:solidFill>
                  <a:schemeClr val="bg1"/>
                </a:solidFill>
                <a:latin typeface="Futura-Condensed-Normal" pitchFamily="2" charset="0"/>
                <a:cs typeface="Futura Condensed"/>
              </a:endParaRPr>
            </a:p>
          </p:txBody>
        </p:sp>
      </p:grpSp>
      <p:sp>
        <p:nvSpPr>
          <p:cNvPr id="62" name="TextBox 61"/>
          <p:cNvSpPr txBox="1"/>
          <p:nvPr/>
        </p:nvSpPr>
        <p:spPr>
          <a:xfrm>
            <a:off x="457198" y="464006"/>
            <a:ext cx="5769541" cy="1723549"/>
          </a:xfrm>
          <a:prstGeom prst="rect">
            <a:avLst/>
          </a:prstGeom>
          <a:noFill/>
        </p:spPr>
        <p:txBody>
          <a:bodyPr wrap="square" rtlCol="0">
            <a:spAutoFit/>
          </a:bodyPr>
          <a:lstStyle/>
          <a:p>
            <a:r>
              <a:rPr lang="en-US" sz="5300" dirty="0" smtClean="0">
                <a:latin typeface="Futura-Condensed-Normal" pitchFamily="2" charset="0"/>
                <a:cs typeface="Futura Condensed"/>
              </a:rPr>
              <a:t>UNIT 5</a:t>
            </a:r>
          </a:p>
          <a:p>
            <a:r>
              <a:rPr lang="en-US" sz="5300" dirty="0" smtClean="0">
                <a:latin typeface="Futura-Condensed-Normal" pitchFamily="2" charset="0"/>
                <a:cs typeface="Futura Condensed"/>
              </a:rPr>
              <a:t>DIVING DEEPER</a:t>
            </a:r>
            <a:endParaRPr lang="en-US" sz="5300" dirty="0">
              <a:latin typeface="Futura-Condensed-Normal" pitchFamily="2" charset="0"/>
              <a:cs typeface="Futura Condensed"/>
            </a:endParaRPr>
          </a:p>
        </p:txBody>
      </p:sp>
      <p:sp>
        <p:nvSpPr>
          <p:cNvPr id="63"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lumMod val="50000"/>
                  </a:schemeClr>
                </a:solidFill>
                <a:latin typeface="Futura-Condensed-Normal" pitchFamily="2" charset="0"/>
              </a:rPr>
              <a:t>89</a:t>
            </a:r>
            <a:endParaRPr lang="en-US" dirty="0">
              <a:solidFill>
                <a:schemeClr val="bg1">
                  <a:lumMod val="50000"/>
                </a:schemeClr>
              </a:solidFill>
              <a:latin typeface="Futura-Condensed-Normal" pitchFamily="2" charset="0"/>
            </a:endParaRPr>
          </a:p>
        </p:txBody>
      </p:sp>
      <p:grpSp>
        <p:nvGrpSpPr>
          <p:cNvPr id="64" name="Group 63"/>
          <p:cNvGrpSpPr/>
          <p:nvPr/>
        </p:nvGrpSpPr>
        <p:grpSpPr>
          <a:xfrm>
            <a:off x="-1" y="7559351"/>
            <a:ext cx="7772401" cy="666231"/>
            <a:chOff x="-1" y="7378700"/>
            <a:chExt cx="7772401" cy="666231"/>
          </a:xfrm>
        </p:grpSpPr>
        <p:sp>
          <p:nvSpPr>
            <p:cNvPr id="65" name="Rectangle 64"/>
            <p:cNvSpPr/>
            <p:nvPr/>
          </p:nvSpPr>
          <p:spPr>
            <a:xfrm>
              <a:off x="-1" y="7406951"/>
              <a:ext cx="7772401" cy="479582"/>
            </a:xfrm>
            <a:prstGeom prst="rect">
              <a:avLst/>
            </a:prstGeom>
            <a:solidFill>
              <a:srgbClr val="F7A654"/>
            </a:solidFill>
            <a:ln>
              <a:solidFill>
                <a:srgbClr val="F7A65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6" name="Diamond 65"/>
            <p:cNvSpPr/>
            <p:nvPr/>
          </p:nvSpPr>
          <p:spPr>
            <a:xfrm>
              <a:off x="2108219" y="7648251"/>
              <a:ext cx="381000" cy="381000"/>
            </a:xfrm>
            <a:prstGeom prst="diamond">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7" name="Diamond 66"/>
            <p:cNvSpPr/>
            <p:nvPr/>
          </p:nvSpPr>
          <p:spPr>
            <a:xfrm>
              <a:off x="5681688" y="7663931"/>
              <a:ext cx="384162" cy="381000"/>
            </a:xfrm>
            <a:prstGeom prst="diamond">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8" name="TextBox 67"/>
            <p:cNvSpPr txBox="1"/>
            <p:nvPr/>
          </p:nvSpPr>
          <p:spPr>
            <a:xfrm>
              <a:off x="4279937" y="7378700"/>
              <a:ext cx="3187664"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WHAT’S INCLUDED</a:t>
              </a:r>
              <a:endParaRPr lang="en-US" sz="2800" dirty="0">
                <a:solidFill>
                  <a:schemeClr val="bg1"/>
                </a:solidFill>
                <a:latin typeface="Futura-Condensed-Normal" pitchFamily="2" charset="0"/>
                <a:cs typeface="Futura Condensed"/>
              </a:endParaRPr>
            </a:p>
          </p:txBody>
        </p:sp>
        <p:sp>
          <p:nvSpPr>
            <p:cNvPr id="69" name="TextBox 68"/>
            <p:cNvSpPr txBox="1"/>
            <p:nvPr/>
          </p:nvSpPr>
          <p:spPr>
            <a:xfrm>
              <a:off x="317500" y="7378700"/>
              <a:ext cx="3962438"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YOU ARE HERE</a:t>
              </a:r>
              <a:endParaRPr lang="en-US" sz="28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7911507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6-12 at 4.27.11 PM.png"/>
          <p:cNvPicPr>
            <a:picLocks noChangeAspect="1"/>
          </p:cNvPicPr>
          <p:nvPr/>
        </p:nvPicPr>
        <p:blipFill>
          <a:blip r:embed="rId3">
            <a:extLst>
              <a:ext uri="{BEBA8EAE-BF5A-486C-A8C5-ECC9F3942E4B}">
                <a14:imgProps xmlns:a14="http://schemas.microsoft.com/office/drawing/2010/main" xmlns="">
                  <a14:imgLayer r:embed="rId4">
                    <a14:imgEffect>
                      <a14:backgroundRemoval t="0" b="98178" l="0" r="98758">
                        <a14:foregroundMark x1="23137" y1="66743" x2="23137" y2="66743"/>
                        <a14:foregroundMark x1="83385" y1="36219" x2="83385" y2="36219"/>
                      </a14:backgroundRemoval>
                    </a14:imgEffect>
                  </a14:imgLayer>
                </a14:imgProps>
              </a:ext>
              <a:ext uri="{28A0092B-C50C-407E-A947-70E740481C1C}">
                <a14:useLocalDpi xmlns:a14="http://schemas.microsoft.com/office/drawing/2010/main" xmlns="" val="0"/>
              </a:ext>
            </a:extLst>
          </a:blip>
          <a:stretch>
            <a:fillRect/>
          </a:stretch>
        </p:blipFill>
        <p:spPr>
          <a:xfrm>
            <a:off x="3843756" y="5426511"/>
            <a:ext cx="3497053" cy="2383860"/>
          </a:xfrm>
          <a:prstGeom prst="rect">
            <a:avLst/>
          </a:prstGeom>
        </p:spPr>
      </p:pic>
      <p:grpSp>
        <p:nvGrpSpPr>
          <p:cNvPr id="19" name="Group 18"/>
          <p:cNvGrpSpPr/>
          <p:nvPr/>
        </p:nvGrpSpPr>
        <p:grpSpPr>
          <a:xfrm>
            <a:off x="430853" y="673069"/>
            <a:ext cx="2815942" cy="2553619"/>
            <a:chOff x="459240" y="673069"/>
            <a:chExt cx="2815942" cy="2553619"/>
          </a:xfrm>
        </p:grpSpPr>
        <p:sp>
          <p:nvSpPr>
            <p:cNvPr id="28" name="TextBox 27"/>
            <p:cNvSpPr txBox="1"/>
            <p:nvPr/>
          </p:nvSpPr>
          <p:spPr>
            <a:xfrm>
              <a:off x="459240" y="673069"/>
              <a:ext cx="2815942" cy="646331"/>
            </a:xfrm>
            <a:prstGeom prst="rect">
              <a:avLst/>
            </a:prstGeom>
            <a:noFill/>
            <a:ln>
              <a:noFill/>
            </a:ln>
          </p:spPr>
          <p:txBody>
            <a:bodyPr wrap="square" rtlCol="0">
              <a:spAutoFit/>
            </a:bodyPr>
            <a:lstStyle/>
            <a:p>
              <a:r>
                <a:rPr lang="en-US" sz="3600" dirty="0" smtClean="0">
                  <a:latin typeface="Futura-Condensed-Normal" pitchFamily="2" charset="0"/>
                  <a:cs typeface="Futura Condensed"/>
                </a:rPr>
                <a:t>VIDEO SENSING</a:t>
              </a:r>
            </a:p>
          </p:txBody>
        </p:sp>
        <p:grpSp>
          <p:nvGrpSpPr>
            <p:cNvPr id="62" name="Group 61"/>
            <p:cNvGrpSpPr/>
            <p:nvPr/>
          </p:nvGrpSpPr>
          <p:grpSpPr>
            <a:xfrm>
              <a:off x="463058" y="1520727"/>
              <a:ext cx="2357171" cy="1705961"/>
              <a:chOff x="427473" y="1520727"/>
              <a:chExt cx="2357171" cy="1705961"/>
            </a:xfrm>
          </p:grpSpPr>
          <p:sp>
            <p:nvSpPr>
              <p:cNvPr id="63" name="TextBox 62"/>
              <p:cNvSpPr txBox="1"/>
              <p:nvPr/>
            </p:nvSpPr>
            <p:spPr>
              <a:xfrm>
                <a:off x="538370" y="1520727"/>
                <a:ext cx="2159128"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HOW CAN YOU USE VIDEO SENSING IN YOUR SCRATCH PROJECTS?</a:t>
                </a:r>
                <a:endParaRPr lang="en-US" sz="1200" dirty="0">
                  <a:latin typeface="Futura-Condensed-Normal" pitchFamily="2" charset="0"/>
                  <a:cs typeface="Futura Condensed"/>
                </a:endParaRPr>
              </a:p>
            </p:txBody>
          </p:sp>
          <p:sp>
            <p:nvSpPr>
              <p:cNvPr id="64" name="TextBox 63"/>
              <p:cNvSpPr txBox="1"/>
              <p:nvPr/>
            </p:nvSpPr>
            <p:spPr>
              <a:xfrm>
                <a:off x="427473" y="2211025"/>
                <a:ext cx="2357171" cy="1015663"/>
              </a:xfrm>
              <a:prstGeom prst="rect">
                <a:avLst/>
              </a:prstGeom>
              <a:noFill/>
            </p:spPr>
            <p:txBody>
              <a:bodyPr wrap="square" rtlCol="0">
                <a:spAutoFit/>
              </a:bodyPr>
              <a:lstStyle/>
              <a:p>
                <a:pPr algn="just"/>
                <a:r>
                  <a:rPr lang="en-US" sz="1200" dirty="0" smtClean="0">
                    <a:solidFill>
                      <a:srgbClr val="000000"/>
                    </a:solidFill>
                    <a:latin typeface="Futura-Condensed-Normal" pitchFamily="2" charset="0"/>
                    <a:cs typeface="Futura Condensed"/>
                  </a:rPr>
                  <a:t>Did you know that you can make your Scratch projects interactive through a webcam? </a:t>
                </a:r>
                <a:r>
                  <a:rPr lang="en-US" sz="1200" dirty="0">
                    <a:solidFill>
                      <a:srgbClr val="000000"/>
                    </a:solidFill>
                    <a:latin typeface="Futura-Condensed-Normal" pitchFamily="2" charset="0"/>
                    <a:cs typeface="Futura Condensed"/>
                  </a:rPr>
                  <a:t>Explore this advanced Scratch concept by creating a project that incorporates the </a:t>
                </a:r>
                <a:r>
                  <a:rPr lang="en-US" sz="1200" dirty="0" smtClean="0">
                    <a:solidFill>
                      <a:srgbClr val="000000"/>
                    </a:solidFill>
                    <a:latin typeface="Futura-Condensed-Normal" pitchFamily="2" charset="0"/>
                    <a:cs typeface="Futura Condensed"/>
                  </a:rPr>
                  <a:t>video sensing feature.</a:t>
                </a:r>
                <a:endParaRPr lang="en-US" sz="1200" dirty="0">
                  <a:solidFill>
                    <a:srgbClr val="000000"/>
                  </a:solidFill>
                  <a:latin typeface="Futura-Condensed-Normal" pitchFamily="2" charset="0"/>
                  <a:cs typeface="Futura Condensed"/>
                </a:endParaRPr>
              </a:p>
            </p:txBody>
          </p:sp>
        </p:grpSp>
      </p:grpSp>
      <p:grpSp>
        <p:nvGrpSpPr>
          <p:cNvPr id="23" name="Group 22"/>
          <p:cNvGrpSpPr/>
          <p:nvPr/>
        </p:nvGrpSpPr>
        <p:grpSpPr>
          <a:xfrm>
            <a:off x="426076" y="3857808"/>
            <a:ext cx="2971821" cy="2134380"/>
            <a:chOff x="426076" y="3857808"/>
            <a:chExt cx="2971821" cy="2134380"/>
          </a:xfrm>
        </p:grpSpPr>
        <p:sp>
          <p:nvSpPr>
            <p:cNvPr id="87" name="TextBox 86"/>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cxnSp>
          <p:nvCxnSpPr>
            <p:cNvPr id="88" name="Straight Connector 87"/>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26076" y="4228628"/>
              <a:ext cx="2885167" cy="1763560"/>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a:latin typeface="Futura-Condensed-Normal" pitchFamily="2" charset="0"/>
                  <a:cs typeface="Futura Condensed"/>
                </a:rPr>
                <a:t>Open an existing Scratch project or start a new project to add </a:t>
              </a:r>
              <a:r>
                <a:rPr lang="en-US" sz="1200" dirty="0" smtClean="0">
                  <a:latin typeface="Futura-Condensed-Normal" pitchFamily="2" charset="0"/>
                  <a:cs typeface="Futura Condensed"/>
                </a:rPr>
                <a:t>video sensing.</a:t>
              </a:r>
              <a:endParaRPr lang="en-US" sz="1200" dirty="0">
                <a:latin typeface="Futura-Condensed-Normal" pitchFamily="2" charset="0"/>
                <a:cs typeface="Futura Condensed"/>
              </a:endParaRPr>
            </a:p>
            <a:p>
              <a:pPr marL="171450" indent="-171450">
                <a:lnSpc>
                  <a:spcPct val="130000"/>
                </a:lnSpc>
                <a:buFont typeface="Wingdings" charset="2"/>
                <a:buChar char="q"/>
              </a:pPr>
              <a:r>
                <a:rPr lang="en-US" sz="1200" dirty="0">
                  <a:latin typeface="Futura-Condensed-Normal" pitchFamily="2" charset="0"/>
                  <a:cs typeface="Futura Condensed"/>
                </a:rPr>
                <a:t>Check out blocks for </a:t>
              </a:r>
              <a:r>
                <a:rPr lang="en-US" sz="1200" dirty="0" smtClean="0">
                  <a:latin typeface="Futura-Condensed-Normal" pitchFamily="2" charset="0"/>
                  <a:cs typeface="Futura Condensed"/>
                </a:rPr>
                <a:t>video sensing in </a:t>
              </a:r>
              <a:r>
                <a:rPr lang="en-US" sz="1200" dirty="0">
                  <a:latin typeface="Futura-Condensed-Normal" pitchFamily="2" charset="0"/>
                  <a:cs typeface="Futura Condensed"/>
                </a:rPr>
                <a:t>the </a:t>
              </a:r>
              <a:r>
                <a:rPr lang="en-US" sz="1200" dirty="0" smtClean="0">
                  <a:latin typeface="Futura-Condensed-Normal" pitchFamily="2" charset="0"/>
                  <a:cs typeface="Futura Condensed"/>
                </a:rPr>
                <a:t>Sensing category</a:t>
              </a:r>
              <a:r>
                <a:rPr lang="en-US" sz="1200" dirty="0">
                  <a:latin typeface="Futura-Condensed-Normal" pitchFamily="2" charset="0"/>
                  <a:cs typeface="Futura Condensed"/>
                </a:rPr>
                <a:t>.</a:t>
              </a:r>
            </a:p>
            <a:p>
              <a:pPr marL="171450" indent="-171450">
                <a:lnSpc>
                  <a:spcPct val="130000"/>
                </a:lnSpc>
                <a:buFont typeface="Wingdings" charset="2"/>
                <a:buChar char="q"/>
              </a:pPr>
              <a:r>
                <a:rPr lang="en-US" sz="1200" dirty="0" smtClean="0">
                  <a:latin typeface="Futura-Condensed-Normal" pitchFamily="2" charset="0"/>
                  <a:cs typeface="Futura Condensed"/>
                </a:rPr>
                <a:t>Experiment with video on, turn video, and set video transparency to blocks to program your project to sense video motion.</a:t>
              </a:r>
            </a:p>
          </p:txBody>
        </p:sp>
      </p:grpSp>
      <p:pic>
        <p:nvPicPr>
          <p:cNvPr id="25" name="Picture 24" descr="Screen Shot 2014-06-12 at 4.41.15 PM.png"/>
          <p:cNvPicPr>
            <a:picLocks noChangeAspect="1"/>
          </p:cNvPicPr>
          <p:nvPr/>
        </p:nvPicPr>
        <p:blipFill>
          <a:blip r:embed="rId5">
            <a:extLst>
              <a:ext uri="{BEBA8EAE-BF5A-486C-A8C5-ECC9F3942E4B}">
                <a14:imgProps xmlns:a14="http://schemas.microsoft.com/office/drawing/2010/main" xmlns="">
                  <a14:imgLayer r:embed="rId6">
                    <a14:imgEffect>
                      <a14:backgroundRemoval t="939" b="97653" l="2036" r="98219">
                        <a14:foregroundMark x1="46819" y1="51643" x2="46819" y2="51643"/>
                        <a14:foregroundMark x1="41476" y1="13615" x2="41476" y2="13615"/>
                      </a14:backgroundRemoval>
                    </a14:imgEffect>
                  </a14:imgLayer>
                </a14:imgProps>
              </a:ext>
              <a:ext uri="{28A0092B-C50C-407E-A947-70E740481C1C}">
                <a14:useLocalDpi xmlns:a14="http://schemas.microsoft.com/office/drawing/2010/main" xmlns="" val="0"/>
              </a:ext>
            </a:extLst>
          </a:blip>
          <a:stretch>
            <a:fillRect/>
          </a:stretch>
        </p:blipFill>
        <p:spPr>
          <a:xfrm>
            <a:off x="3843755" y="3857808"/>
            <a:ext cx="2693867" cy="1460036"/>
          </a:xfrm>
          <a:prstGeom prst="rect">
            <a:avLst/>
          </a:prstGeom>
        </p:spPr>
      </p:pic>
      <p:cxnSp>
        <p:nvCxnSpPr>
          <p:cNvPr id="61" name="Straight Arrow Connector 60"/>
          <p:cNvCxnSpPr/>
          <p:nvPr/>
        </p:nvCxnSpPr>
        <p:spPr>
          <a:xfrm>
            <a:off x="1171431" y="5109678"/>
            <a:ext cx="2672325"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2791842" y="5820921"/>
            <a:ext cx="1051914"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350922" y="8538745"/>
            <a:ext cx="3981791" cy="1015663"/>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Make sure your webcam is connected! Test it out using the turn video on block.</a:t>
            </a:r>
            <a:endParaRPr lang="en-US" sz="12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If you’re feeling a little stuck, that</a:t>
            </a:r>
            <a:r>
              <a:rPr lang="fr-FR" sz="1200" dirty="0" smtClean="0">
                <a:latin typeface="Futura-Condensed-Normal" pitchFamily="2" charset="0"/>
                <a:cs typeface="Futura Condensed"/>
              </a:rPr>
              <a:t>’</a:t>
            </a:r>
            <a:r>
              <a:rPr lang="en-US" sz="1200" dirty="0" smtClean="0">
                <a:latin typeface="Futura-Condensed-Normal" pitchFamily="2" charset="0"/>
                <a:cs typeface="Futura Condensed"/>
              </a:rPr>
              <a:t>s okay! Explore </a:t>
            </a:r>
            <a:r>
              <a:rPr lang="en-US" sz="1200" dirty="0">
                <a:latin typeface="Futura-Condensed-Normal" pitchFamily="2" charset="0"/>
                <a:cs typeface="Futura Condensed"/>
              </a:rPr>
              <a:t>some of the other projects in the </a:t>
            </a:r>
            <a:r>
              <a:rPr lang="en-US" sz="1200" dirty="0" smtClean="0">
                <a:latin typeface="Futura-Condensed-Normal" pitchFamily="2" charset="0"/>
                <a:cs typeface="Futura Condensed"/>
              </a:rPr>
              <a:t>Video Sensing studio </a:t>
            </a:r>
            <a:r>
              <a:rPr lang="en-US" sz="1200" dirty="0">
                <a:latin typeface="Futura-Condensed-Normal" pitchFamily="2" charset="0"/>
                <a:cs typeface="Futura Condensed"/>
              </a:rPr>
              <a:t>to see how they use </a:t>
            </a:r>
            <a:r>
              <a:rPr lang="en-US" sz="1200" dirty="0" smtClean="0">
                <a:latin typeface="Futura-Condensed-Normal" pitchFamily="2" charset="0"/>
                <a:cs typeface="Futura Condensed"/>
              </a:rPr>
              <a:t>the video blocks or use the Tips Window to learn more about video sensing.</a:t>
            </a:r>
            <a:endParaRPr lang="en-US" sz="1200" dirty="0">
              <a:latin typeface="Futura-Condensed-Normal" pitchFamily="2" charset="0"/>
              <a:cs typeface="Futura Condensed"/>
            </a:endParaRPr>
          </a:p>
        </p:txBody>
      </p:sp>
      <p:grpSp>
        <p:nvGrpSpPr>
          <p:cNvPr id="2" name="Group 1"/>
          <p:cNvGrpSpPr/>
          <p:nvPr/>
        </p:nvGrpSpPr>
        <p:grpSpPr>
          <a:xfrm>
            <a:off x="0" y="7871074"/>
            <a:ext cx="7772400" cy="532604"/>
            <a:chOff x="0" y="7871074"/>
            <a:chExt cx="7772400" cy="532604"/>
          </a:xfrm>
        </p:grpSpPr>
        <p:sp>
          <p:nvSpPr>
            <p:cNvPr id="79" name="Rectangle 78"/>
            <p:cNvSpPr/>
            <p:nvPr/>
          </p:nvSpPr>
          <p:spPr>
            <a:xfrm>
              <a:off x="0" y="7871074"/>
              <a:ext cx="7772400" cy="410457"/>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80" name="Diamond 79"/>
            <p:cNvSpPr/>
            <p:nvPr/>
          </p:nvSpPr>
          <p:spPr>
            <a:xfrm>
              <a:off x="2103948" y="8077594"/>
              <a:ext cx="381000" cy="326084"/>
            </a:xfrm>
            <a:prstGeom prst="diamond">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81" name="Diamond 80"/>
            <p:cNvSpPr/>
            <p:nvPr/>
          </p:nvSpPr>
          <p:spPr>
            <a:xfrm>
              <a:off x="5990149" y="8066025"/>
              <a:ext cx="381000" cy="326084"/>
            </a:xfrm>
            <a:prstGeom prst="diamond">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82" name="TextBox 81"/>
            <p:cNvSpPr txBox="1"/>
            <p:nvPr/>
          </p:nvSpPr>
          <p:spPr>
            <a:xfrm>
              <a:off x="0" y="7879206"/>
              <a:ext cx="4588897"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THINGS TO TRY</a:t>
              </a:r>
              <a:endParaRPr lang="en-US" dirty="0">
                <a:solidFill>
                  <a:schemeClr val="bg1"/>
                </a:solidFill>
                <a:latin typeface="Futura-Condensed-Normal" pitchFamily="2" charset="0"/>
                <a:cs typeface="Futura Condensed"/>
              </a:endParaRPr>
            </a:p>
          </p:txBody>
        </p:sp>
        <p:sp>
          <p:nvSpPr>
            <p:cNvPr id="83" name="TextBox 82"/>
            <p:cNvSpPr txBox="1"/>
            <p:nvPr/>
          </p:nvSpPr>
          <p:spPr>
            <a:xfrm>
              <a:off x="4588898" y="7884633"/>
              <a:ext cx="3183502"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
        <p:nvSpPr>
          <p:cNvPr id="84" name="TextBox 83"/>
          <p:cNvSpPr txBox="1"/>
          <p:nvPr/>
        </p:nvSpPr>
        <p:spPr>
          <a:xfrm>
            <a:off x="4845083" y="8597365"/>
            <a:ext cx="2639449" cy="1015663"/>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a:t>
            </a:r>
            <a:r>
              <a:rPr lang="en-US" sz="1200" kern="1100" spc="-20" dirty="0">
                <a:latin typeface="Futura-Condensed-Normal" pitchFamily="2" charset="0"/>
                <a:cs typeface="Futura Condensed"/>
              </a:rPr>
              <a:t>project to the </a:t>
            </a:r>
            <a:r>
              <a:rPr lang="en-US" sz="1200" kern="1100" spc="-20" dirty="0" smtClean="0">
                <a:latin typeface="Futura-Condensed-Normal" pitchFamily="2" charset="0"/>
                <a:cs typeface="Futura Condensed"/>
              </a:rPr>
              <a:t>Advanced Concepts studio: </a:t>
            </a: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/221311</a:t>
            </a: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a:latin typeface="Futura-Condensed-Normal" pitchFamily="2" charset="0"/>
                <a:cs typeface="Futura Condensed"/>
              </a:rPr>
              <a:t>Add </a:t>
            </a:r>
            <a:r>
              <a:rPr lang="en-US" sz="1200" kern="1100" spc="-20" dirty="0" smtClean="0">
                <a:latin typeface="Futura-Condensed-Normal" pitchFamily="2" charset="0"/>
                <a:cs typeface="Futura Condensed"/>
              </a:rPr>
              <a:t>video sensing to </a:t>
            </a:r>
            <a:r>
              <a:rPr lang="en-US" sz="1200" kern="1100" spc="-20" dirty="0">
                <a:latin typeface="Futura-Condensed-Normal" pitchFamily="2" charset="0"/>
                <a:cs typeface="Futura Condensed"/>
              </a:rPr>
              <a:t>one of your past projects!</a:t>
            </a:r>
          </a:p>
          <a:p>
            <a:pPr marL="171450" indent="-171450">
              <a:buFont typeface="Lucida Grande"/>
              <a:buChar char="+"/>
            </a:pPr>
            <a:r>
              <a:rPr lang="en-US" sz="1200" kern="1100" spc="-20" dirty="0">
                <a:latin typeface="Futura-Condensed-Normal" pitchFamily="2" charset="0"/>
                <a:cs typeface="Futura Condensed"/>
              </a:rPr>
              <a:t>Help a neighbor!</a:t>
            </a:r>
          </a:p>
          <a:p>
            <a:pPr marL="171450" indent="-171450">
              <a:buFont typeface="Lucida Grande"/>
              <a:buChar char="+"/>
            </a:pPr>
            <a:r>
              <a:rPr lang="en-US" sz="1200" kern="1100" spc="-20" dirty="0">
                <a:latin typeface="Futura-Condensed-Normal" pitchFamily="2" charset="0"/>
                <a:cs typeface="Futura Condensed"/>
              </a:rPr>
              <a:t>Remix a project in the </a:t>
            </a:r>
            <a:r>
              <a:rPr lang="en-US" sz="1200" kern="1100" spc="-20" dirty="0" smtClean="0">
                <a:latin typeface="Futura-Condensed-Normal" pitchFamily="2" charset="0"/>
                <a:cs typeface="Futura Condensed"/>
              </a:rPr>
              <a:t>Video Sensing studio</a:t>
            </a:r>
            <a:r>
              <a:rPr lang="en-US" sz="1200" kern="1100" spc="-20" dirty="0">
                <a:latin typeface="Futura-Condensed-Normal" pitchFamily="2" charset="0"/>
                <a:cs typeface="Futura Condensed"/>
              </a:rPr>
              <a:t>.</a:t>
            </a:r>
          </a:p>
        </p:txBody>
      </p:sp>
      <p:cxnSp>
        <p:nvCxnSpPr>
          <p:cNvPr id="85" name="Straight Connector 84"/>
          <p:cNvCxnSpPr/>
          <p:nvPr/>
        </p:nvCxnSpPr>
        <p:spPr>
          <a:xfrm>
            <a:off x="4588898" y="8355163"/>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2704696" y="3083907"/>
            <a:ext cx="555951"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913063" y="755848"/>
            <a:ext cx="3427746" cy="2557339"/>
            <a:chOff x="3720024" y="835228"/>
            <a:chExt cx="3427746" cy="2557339"/>
          </a:xfrm>
        </p:grpSpPr>
        <p:pic>
          <p:nvPicPr>
            <p:cNvPr id="3" name="Picture 2" descr="Screen Shot 2014-07-18 at 12.23.10 PM.png"/>
            <p:cNvPicPr>
              <a:picLocks noChangeAspect="1"/>
            </p:cNvPicPr>
            <p:nvPr/>
          </p:nvPicPr>
          <p:blipFill rotWithShape="1">
            <a:blip r:embed="rId7">
              <a:extLst>
                <a:ext uri="{28A0092B-C50C-407E-A947-70E740481C1C}">
                  <a14:useLocalDpi xmlns:a14="http://schemas.microsoft.com/office/drawing/2010/main" xmlns="" val="0"/>
                </a:ext>
              </a:extLst>
            </a:blip>
            <a:srcRect/>
            <a:stretch/>
          </p:blipFill>
          <p:spPr>
            <a:xfrm>
              <a:off x="3721508" y="2150103"/>
              <a:ext cx="1672035" cy="1242464"/>
            </a:xfrm>
            <a:prstGeom prst="rect">
              <a:avLst/>
            </a:prstGeom>
            <a:ln w="57150" cmpd="sng">
              <a:solidFill>
                <a:schemeClr val="bg1"/>
              </a:solidFill>
            </a:ln>
          </p:spPr>
        </p:pic>
        <p:pic>
          <p:nvPicPr>
            <p:cNvPr id="4" name="Picture 3" descr="Screen Shot 2014-07-18 at 12.26.01 PM.png"/>
            <p:cNvPicPr>
              <a:picLocks noChangeAspect="1"/>
            </p:cNvPicPr>
            <p:nvPr/>
          </p:nvPicPr>
          <p:blipFill rotWithShape="1">
            <a:blip r:embed="rId8">
              <a:extLst>
                <a:ext uri="{28A0092B-C50C-407E-A947-70E740481C1C}">
                  <a14:useLocalDpi xmlns:a14="http://schemas.microsoft.com/office/drawing/2010/main" xmlns="" val="0"/>
                </a:ext>
              </a:extLst>
            </a:blip>
            <a:srcRect l="1190" t="1605" r="916" b="19137"/>
            <a:stretch/>
          </p:blipFill>
          <p:spPr>
            <a:xfrm>
              <a:off x="3720024" y="835229"/>
              <a:ext cx="1673520" cy="1240603"/>
            </a:xfrm>
            <a:prstGeom prst="rect">
              <a:avLst/>
            </a:prstGeom>
            <a:ln w="57150" cmpd="sng">
              <a:solidFill>
                <a:schemeClr val="bg1"/>
              </a:solidFill>
            </a:ln>
          </p:spPr>
        </p:pic>
        <p:pic>
          <p:nvPicPr>
            <p:cNvPr id="5" name="Picture 4" descr="Screen Shot 2014-07-18 at 12.09.08 PM.png"/>
            <p:cNvPicPr>
              <a:picLocks noChangeAspect="1"/>
            </p:cNvPicPr>
            <p:nvPr/>
          </p:nvPicPr>
          <p:blipFill rotWithShape="1">
            <a:blip r:embed="rId9">
              <a:extLst>
                <a:ext uri="{28A0092B-C50C-407E-A947-70E740481C1C}">
                  <a14:useLocalDpi xmlns:a14="http://schemas.microsoft.com/office/drawing/2010/main" xmlns="" val="0"/>
                </a:ext>
              </a:extLst>
            </a:blip>
            <a:srcRect l="741" t="4359" r="1509" b="19021"/>
            <a:stretch/>
          </p:blipFill>
          <p:spPr>
            <a:xfrm>
              <a:off x="5474251" y="835228"/>
              <a:ext cx="1673519" cy="1240603"/>
            </a:xfrm>
            <a:prstGeom prst="rect">
              <a:avLst/>
            </a:prstGeom>
            <a:ln w="57150" cmpd="sng">
              <a:solidFill>
                <a:schemeClr val="bg1"/>
              </a:solidFill>
            </a:ln>
          </p:spPr>
        </p:pic>
        <p:pic>
          <p:nvPicPr>
            <p:cNvPr id="7" name="Picture 6" descr="Screen Shot 2014-07-18 at 11.50.55 AM.png"/>
            <p:cNvPicPr>
              <a:picLocks noChangeAspect="1"/>
            </p:cNvPicPr>
            <p:nvPr/>
          </p:nvPicPr>
          <p:blipFill rotWithShape="1">
            <a:blip r:embed="rId10">
              <a:extLst>
                <a:ext uri="{28A0092B-C50C-407E-A947-70E740481C1C}">
                  <a14:useLocalDpi xmlns:a14="http://schemas.microsoft.com/office/drawing/2010/main" xmlns="" val="0"/>
                </a:ext>
              </a:extLst>
            </a:blip>
            <a:srcRect l="2718" t="3396" b="6164"/>
            <a:stretch/>
          </p:blipFill>
          <p:spPr>
            <a:xfrm>
              <a:off x="5474251" y="2150103"/>
              <a:ext cx="1673519" cy="1242464"/>
            </a:xfrm>
            <a:prstGeom prst="rect">
              <a:avLst/>
            </a:prstGeom>
            <a:ln w="57150" cmpd="sng">
              <a:solidFill>
                <a:schemeClr val="bg1"/>
              </a:solidFill>
            </a:ln>
          </p:spPr>
        </p:pic>
      </p:grpSp>
      <p:grpSp>
        <p:nvGrpSpPr>
          <p:cNvPr id="36" name="Group 35"/>
          <p:cNvGrpSpPr/>
          <p:nvPr/>
        </p:nvGrpSpPr>
        <p:grpSpPr>
          <a:xfrm>
            <a:off x="2571138" y="443435"/>
            <a:ext cx="651202" cy="1336089"/>
            <a:chOff x="2571138" y="443435"/>
            <a:chExt cx="651202" cy="1336089"/>
          </a:xfrm>
        </p:grpSpPr>
        <p:grpSp>
          <p:nvGrpSpPr>
            <p:cNvPr id="37" name="Group 36"/>
            <p:cNvGrpSpPr/>
            <p:nvPr/>
          </p:nvGrpSpPr>
          <p:grpSpPr>
            <a:xfrm>
              <a:off x="2571138" y="443435"/>
              <a:ext cx="651202" cy="1336089"/>
              <a:chOff x="2169548" y="4643960"/>
              <a:chExt cx="393589" cy="656327"/>
            </a:xfrm>
          </p:grpSpPr>
          <p:cxnSp>
            <p:nvCxnSpPr>
              <p:cNvPr id="40" name="Straight Arrow Connector 39"/>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38" name="Straight Arrow Connector 37"/>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37541737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28 at 1.25.15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49827" y="755849"/>
            <a:ext cx="3625961" cy="2721355"/>
          </a:xfrm>
          <a:prstGeom prst="rect">
            <a:avLst/>
          </a:prstGeom>
        </p:spPr>
      </p:pic>
      <p:grpSp>
        <p:nvGrpSpPr>
          <p:cNvPr id="23" name="Group 22"/>
          <p:cNvGrpSpPr/>
          <p:nvPr/>
        </p:nvGrpSpPr>
        <p:grpSpPr>
          <a:xfrm>
            <a:off x="426076" y="3857808"/>
            <a:ext cx="2971821" cy="1894314"/>
            <a:chOff x="426076" y="3857808"/>
            <a:chExt cx="2971821" cy="1894314"/>
          </a:xfrm>
        </p:grpSpPr>
        <p:sp>
          <p:nvSpPr>
            <p:cNvPr id="87" name="TextBox 86"/>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cxnSp>
          <p:nvCxnSpPr>
            <p:cNvPr id="88" name="Straight Connector 87"/>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26076" y="4228628"/>
              <a:ext cx="2885167" cy="1523494"/>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Open an existing </a:t>
              </a:r>
              <a:r>
                <a:rPr lang="en-US" sz="1200" dirty="0">
                  <a:latin typeface="Futura-Condensed-Normal" pitchFamily="2" charset="0"/>
                  <a:cs typeface="Futura Condensed"/>
                </a:rPr>
                <a:t>Scratch </a:t>
              </a:r>
              <a:r>
                <a:rPr lang="en-US" sz="1200" dirty="0" smtClean="0">
                  <a:latin typeface="Futura-Condensed-Normal" pitchFamily="2" charset="0"/>
                  <a:cs typeface="Futura Condensed"/>
                </a:rPr>
                <a:t>project</a:t>
              </a:r>
              <a:r>
                <a:rPr lang="en-US" sz="1200" dirty="0">
                  <a:latin typeface="Futura-Condensed-Normal" pitchFamily="2" charset="0"/>
                  <a:cs typeface="Futura Condensed"/>
                </a:rPr>
                <a:t> </a:t>
              </a:r>
              <a:r>
                <a:rPr lang="en-US" sz="1200" dirty="0" smtClean="0">
                  <a:latin typeface="Futura-Condensed-Normal" pitchFamily="2" charset="0"/>
                  <a:cs typeface="Futura Condensed"/>
                </a:rPr>
                <a:t>or start a new project to experiment with cloning.</a:t>
              </a:r>
            </a:p>
            <a:p>
              <a:pPr marL="171450" indent="-171450">
                <a:lnSpc>
                  <a:spcPct val="130000"/>
                </a:lnSpc>
                <a:buFont typeface="Wingdings" charset="2"/>
                <a:buChar char="q"/>
              </a:pPr>
              <a:r>
                <a:rPr lang="en-US" sz="1200" dirty="0" smtClean="0">
                  <a:latin typeface="Futura-Condensed-Normal" pitchFamily="2" charset="0"/>
                  <a:cs typeface="Futura Condensed"/>
                </a:rPr>
                <a:t>Check out blocks for cloning in the Control category.</a:t>
              </a:r>
            </a:p>
            <a:p>
              <a:pPr marL="171450" indent="-171450">
                <a:lnSpc>
                  <a:spcPct val="130000"/>
                </a:lnSpc>
                <a:buFont typeface="Wingdings" charset="2"/>
                <a:buChar char="q"/>
              </a:pPr>
              <a:r>
                <a:rPr lang="en-US" sz="1200" dirty="0" smtClean="0">
                  <a:latin typeface="Futura-Condensed-Normal" pitchFamily="2" charset="0"/>
                  <a:cs typeface="Futura Condensed"/>
                </a:rPr>
                <a:t>Experiment with the blocks to create clones of your sprite. Define behaviors for what your cloned sprites will do.</a:t>
              </a:r>
            </a:p>
          </p:txBody>
        </p:sp>
      </p:grpSp>
      <p:sp>
        <p:nvSpPr>
          <p:cNvPr id="26" name="TextBox 25"/>
          <p:cNvSpPr txBox="1"/>
          <p:nvPr/>
        </p:nvSpPr>
        <p:spPr>
          <a:xfrm>
            <a:off x="350922" y="8597365"/>
            <a:ext cx="3981791" cy="1200329"/>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If you can’t see your clone initially, check if the original sprite is in the same location – it might be covering the clone! Program your original sprite or the clone to move or go to different locations so you can see them.</a:t>
            </a:r>
          </a:p>
          <a:p>
            <a:pPr marL="171450" indent="-171450">
              <a:buFont typeface="Wingdings" charset="2"/>
              <a:buChar char="q"/>
            </a:pPr>
            <a:r>
              <a:rPr lang="en-US" sz="1200" dirty="0" smtClean="0">
                <a:latin typeface="Futura-Condensed-Normal" pitchFamily="2" charset="0"/>
                <a:cs typeface="Futura Condensed"/>
              </a:rPr>
              <a:t>Stuck? That’s okay! Explore some of the other projects in the Cloning Studio to see how they use cloning or search in the Tips Window to learn more about the Create Clone and When I start as a Clone blocks.</a:t>
            </a:r>
          </a:p>
        </p:txBody>
      </p:sp>
      <p:sp>
        <p:nvSpPr>
          <p:cNvPr id="38" name="TextBox 37"/>
          <p:cNvSpPr txBox="1"/>
          <p:nvPr/>
        </p:nvSpPr>
        <p:spPr>
          <a:xfrm>
            <a:off x="4845083" y="8597365"/>
            <a:ext cx="2639449" cy="1015663"/>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a:t>
            </a:r>
            <a:r>
              <a:rPr lang="en-US" sz="1200" kern="1100" spc="-20" dirty="0">
                <a:latin typeface="Futura-Condensed-Normal" pitchFamily="2" charset="0"/>
                <a:cs typeface="Futura Condensed"/>
              </a:rPr>
              <a:t>project to the </a:t>
            </a:r>
            <a:r>
              <a:rPr lang="en-US" sz="1200" kern="1100" spc="-20" dirty="0" smtClean="0">
                <a:latin typeface="Futura-Condensed-Normal" pitchFamily="2" charset="0"/>
                <a:cs typeface="Futura Condensed"/>
              </a:rPr>
              <a:t>Cloning studio: </a:t>
            </a:r>
          </a:p>
          <a:p>
            <a:r>
              <a:rPr lang="en-US" sz="1200" kern="1100" spc="-20" dirty="0">
                <a:latin typeface="Futura-Condensed-Normal" pitchFamily="2" charset="0"/>
                <a:cs typeface="Futura Condensed"/>
              </a:rPr>
              <a:t> </a:t>
            </a:r>
            <a:r>
              <a:rPr lang="en-US" sz="1200" kern="1100" spc="-20" dirty="0" smtClean="0">
                <a:latin typeface="Futura-Condensed-Normal" pitchFamily="2" charset="0"/>
                <a:cs typeface="Futura Condensed"/>
              </a:rPr>
              <a:t>     </a:t>
            </a: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201437</a:t>
            </a: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Add cloning to one of your past projects!</a:t>
            </a:r>
          </a:p>
          <a:p>
            <a:pPr marL="171450" indent="-171450">
              <a:buFont typeface="Lucida Grande"/>
              <a:buChar char="+"/>
            </a:pPr>
            <a:r>
              <a:rPr lang="en-US" sz="1200" kern="1100" spc="-20" dirty="0" smtClean="0">
                <a:latin typeface="Futura-Condensed-Normal" pitchFamily="2" charset="0"/>
                <a:cs typeface="Futura Condensed"/>
              </a:rPr>
              <a:t>Help </a:t>
            </a:r>
            <a:r>
              <a:rPr lang="en-US" sz="1200" kern="1100" spc="-20" dirty="0">
                <a:latin typeface="Futura-Condensed-Normal" pitchFamily="2" charset="0"/>
                <a:cs typeface="Futura Condensed"/>
              </a:rPr>
              <a:t>a neighbor</a:t>
            </a:r>
            <a:r>
              <a:rPr lang="en-US" sz="1200" kern="1100" spc="-20" dirty="0" smtClean="0">
                <a:latin typeface="Futura-Condensed-Normal" pitchFamily="2" charset="0"/>
                <a:cs typeface="Futura Condensed"/>
              </a:rPr>
              <a:t>!</a:t>
            </a:r>
          </a:p>
          <a:p>
            <a:pPr marL="171450" indent="-171450">
              <a:buFont typeface="Lucida Grande"/>
              <a:buChar char="+"/>
            </a:pPr>
            <a:r>
              <a:rPr lang="en-US" sz="1200" kern="1100" spc="-20" dirty="0" smtClean="0">
                <a:latin typeface="Futura-Condensed-Normal" pitchFamily="2" charset="0"/>
                <a:cs typeface="Futura Condensed"/>
              </a:rPr>
              <a:t>Remix a project in the Cloning studio.</a:t>
            </a:r>
            <a:endParaRPr lang="en-US" sz="1200" kern="1100" spc="-20" dirty="0">
              <a:latin typeface="Futura-Condensed-Normal" pitchFamily="2" charset="0"/>
              <a:cs typeface="Futura Condensed"/>
            </a:endParaRPr>
          </a:p>
        </p:txBody>
      </p:sp>
      <p:cxnSp>
        <p:nvCxnSpPr>
          <p:cNvPr id="40" name="Straight Connector 39"/>
          <p:cNvCxnSpPr/>
          <p:nvPr/>
        </p:nvCxnSpPr>
        <p:spPr>
          <a:xfrm>
            <a:off x="4588898" y="8355163"/>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618850" y="2901853"/>
            <a:ext cx="904140"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34117" y="4874553"/>
            <a:ext cx="811131"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430853" y="621237"/>
            <a:ext cx="2815942" cy="3159448"/>
            <a:chOff x="459240" y="621237"/>
            <a:chExt cx="2815942" cy="3159448"/>
          </a:xfrm>
        </p:grpSpPr>
        <p:sp>
          <p:nvSpPr>
            <p:cNvPr id="28" name="TextBox 27"/>
            <p:cNvSpPr txBox="1"/>
            <p:nvPr/>
          </p:nvSpPr>
          <p:spPr>
            <a:xfrm>
              <a:off x="459240" y="621237"/>
              <a:ext cx="2815942" cy="923330"/>
            </a:xfrm>
            <a:prstGeom prst="rect">
              <a:avLst/>
            </a:prstGeom>
            <a:noFill/>
            <a:ln>
              <a:noFill/>
            </a:ln>
          </p:spPr>
          <p:txBody>
            <a:bodyPr wrap="square" rtlCol="0">
              <a:spAutoFit/>
            </a:bodyPr>
            <a:lstStyle/>
            <a:p>
              <a:r>
                <a:rPr lang="en-US" sz="5400" dirty="0" smtClean="0">
                  <a:latin typeface="Futura-Condensed-Normal" pitchFamily="2" charset="0"/>
                  <a:cs typeface="Futura Condensed"/>
                </a:rPr>
                <a:t>CLONING</a:t>
              </a:r>
            </a:p>
          </p:txBody>
        </p:sp>
        <p:grpSp>
          <p:nvGrpSpPr>
            <p:cNvPr id="62" name="Group 61"/>
            <p:cNvGrpSpPr/>
            <p:nvPr/>
          </p:nvGrpSpPr>
          <p:grpSpPr>
            <a:xfrm>
              <a:off x="463058" y="1520727"/>
              <a:ext cx="2357171" cy="2259958"/>
              <a:chOff x="427473" y="1520727"/>
              <a:chExt cx="2357171" cy="2259958"/>
            </a:xfrm>
          </p:grpSpPr>
          <p:sp>
            <p:nvSpPr>
              <p:cNvPr id="63" name="TextBox 62"/>
              <p:cNvSpPr txBox="1"/>
              <p:nvPr/>
            </p:nvSpPr>
            <p:spPr>
              <a:xfrm>
                <a:off x="538370" y="1520727"/>
                <a:ext cx="2159128"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HOW CAN YOU USE CLONING IN YOUR SCRATCH PROJECTS?</a:t>
                </a:r>
                <a:endParaRPr lang="en-US" sz="1200" dirty="0">
                  <a:latin typeface="Futura-Condensed-Normal" pitchFamily="2" charset="0"/>
                  <a:cs typeface="Futura Condensed"/>
                </a:endParaRPr>
              </a:p>
            </p:txBody>
          </p:sp>
          <p:sp>
            <p:nvSpPr>
              <p:cNvPr id="64" name="TextBox 63"/>
              <p:cNvSpPr txBox="1"/>
              <p:nvPr/>
            </p:nvSpPr>
            <p:spPr>
              <a:xfrm>
                <a:off x="427473" y="2211025"/>
                <a:ext cx="2357171" cy="1569660"/>
              </a:xfrm>
              <a:prstGeom prst="rect">
                <a:avLst/>
              </a:prstGeom>
              <a:noFill/>
            </p:spPr>
            <p:txBody>
              <a:bodyPr wrap="square" rtlCol="0">
                <a:spAutoFit/>
              </a:bodyPr>
              <a:lstStyle/>
              <a:p>
                <a:pPr algn="just"/>
                <a:r>
                  <a:rPr lang="en-US" sz="1200" dirty="0" smtClean="0">
                    <a:solidFill>
                      <a:srgbClr val="000000"/>
                    </a:solidFill>
                    <a:latin typeface="Futura-Condensed-Normal" pitchFamily="2" charset="0"/>
                    <a:cs typeface="Futura Condensed"/>
                  </a:rPr>
                  <a:t>Cloning is an easy way to create multiples of the same sprite. You can use cloning to make many objects and create cool effects in a project. </a:t>
                </a:r>
              </a:p>
              <a:p>
                <a:pPr algn="just"/>
                <a:endParaRPr lang="en-US" sz="1200" dirty="0">
                  <a:solidFill>
                    <a:srgbClr val="000000"/>
                  </a:solidFill>
                  <a:latin typeface="Futura-Condensed-Normal" pitchFamily="2" charset="0"/>
                  <a:cs typeface="Futura Condensed"/>
                </a:endParaRPr>
              </a:p>
              <a:p>
                <a:pPr algn="just"/>
                <a:r>
                  <a:rPr lang="en-US" sz="1200" dirty="0" smtClean="0">
                    <a:solidFill>
                      <a:srgbClr val="000000"/>
                    </a:solidFill>
                    <a:latin typeface="Futura-Condensed-Normal" pitchFamily="2" charset="0"/>
                    <a:cs typeface="Futura Condensed"/>
                  </a:rPr>
                  <a:t>Explore this advanced Scratch concept by creating a project that incorporates the </a:t>
                </a:r>
                <a:r>
                  <a:rPr lang="en-US" sz="1200" dirty="0">
                    <a:solidFill>
                      <a:srgbClr val="000000"/>
                    </a:solidFill>
                    <a:latin typeface="Futura-Condensed-Normal" pitchFamily="2" charset="0"/>
                    <a:cs typeface="Futura Condensed"/>
                  </a:rPr>
                  <a:t>c</a:t>
                </a:r>
                <a:r>
                  <a:rPr lang="en-US" sz="1200" dirty="0" smtClean="0">
                    <a:solidFill>
                      <a:srgbClr val="000000"/>
                    </a:solidFill>
                    <a:latin typeface="Futura-Condensed-Normal" pitchFamily="2" charset="0"/>
                    <a:cs typeface="Futura Condensed"/>
                  </a:rPr>
                  <a:t>loning</a:t>
                </a:r>
                <a:r>
                  <a:rPr lang="en-US" sz="1200" i="1" dirty="0" smtClean="0">
                    <a:solidFill>
                      <a:srgbClr val="000000"/>
                    </a:solidFill>
                    <a:latin typeface="Futura-Condensed-Normal" pitchFamily="2" charset="0"/>
                    <a:cs typeface="Futura Condensed"/>
                  </a:rPr>
                  <a:t> </a:t>
                </a:r>
                <a:r>
                  <a:rPr lang="en-US" sz="1200" dirty="0" smtClean="0">
                    <a:solidFill>
                      <a:srgbClr val="000000"/>
                    </a:solidFill>
                    <a:latin typeface="Futura-Condensed-Normal" pitchFamily="2" charset="0"/>
                    <a:cs typeface="Futura Condensed"/>
                  </a:rPr>
                  <a:t>feature.</a:t>
                </a:r>
                <a:endParaRPr lang="en-US" sz="1200" dirty="0">
                  <a:solidFill>
                    <a:srgbClr val="000000"/>
                  </a:solidFill>
                  <a:latin typeface="Futura-Condensed-Normal" pitchFamily="2" charset="0"/>
                  <a:cs typeface="Futura Condensed"/>
                </a:endParaRPr>
              </a:p>
            </p:txBody>
          </p:sp>
        </p:grpSp>
      </p:grpSp>
      <p:pic>
        <p:nvPicPr>
          <p:cNvPr id="30" name="Picture 29" descr="Screen Shot 2014-06-12 at 2.03.50 PM.png"/>
          <p:cNvPicPr>
            <a:picLocks noChangeAspect="1"/>
          </p:cNvPicPr>
          <p:nvPr/>
        </p:nvPicPr>
        <p:blipFill>
          <a:blip r:embed="rId4">
            <a:extLst>
              <a:ext uri="{BEBA8EAE-BF5A-486C-A8C5-ECC9F3942E4B}">
                <a14:imgProps xmlns:a14="http://schemas.microsoft.com/office/drawing/2010/main" xmlns="">
                  <a14:imgLayer r:embed="rId5">
                    <a14:imgEffect>
                      <a14:backgroundRemoval t="0" b="100000" l="0" r="100000"/>
                    </a14:imgEffect>
                  </a14:imgLayer>
                </a14:imgProps>
              </a:ext>
              <a:ext uri="{28A0092B-C50C-407E-A947-70E740481C1C}">
                <a14:useLocalDpi xmlns:a14="http://schemas.microsoft.com/office/drawing/2010/main" xmlns="" val="0"/>
              </a:ext>
            </a:extLst>
          </a:blip>
          <a:stretch>
            <a:fillRect/>
          </a:stretch>
        </p:blipFill>
        <p:spPr>
          <a:xfrm>
            <a:off x="1102177" y="5718795"/>
            <a:ext cx="2209066" cy="2083195"/>
          </a:xfrm>
          <a:prstGeom prst="rect">
            <a:avLst/>
          </a:prstGeom>
        </p:spPr>
      </p:pic>
      <p:pic>
        <p:nvPicPr>
          <p:cNvPr id="39" name="Picture 38" descr="Screen Shot 2014-06-12 at 2.05.05 PM.png"/>
          <p:cNvPicPr>
            <a:picLocks noChangeAspect="1"/>
          </p:cNvPicPr>
          <p:nvPr/>
        </p:nvPicPr>
        <p:blipFill>
          <a:blip r:embed="rId6">
            <a:extLst>
              <a:ext uri="{BEBA8EAE-BF5A-486C-A8C5-ECC9F3942E4B}">
                <a14:imgProps xmlns:a14="http://schemas.microsoft.com/office/drawing/2010/main" xmlns="">
                  <a14:imgLayer r:embed="rId7">
                    <a14:imgEffect>
                      <a14:backgroundRemoval t="0" b="100000" l="0" r="100000"/>
                    </a14:imgEffect>
                  </a14:imgLayer>
                </a14:imgProps>
              </a:ext>
              <a:ext uri="{28A0092B-C50C-407E-A947-70E740481C1C}">
                <a14:useLocalDpi xmlns:a14="http://schemas.microsoft.com/office/drawing/2010/main" xmlns="" val="0"/>
              </a:ext>
            </a:extLst>
          </a:blip>
          <a:stretch>
            <a:fillRect/>
          </a:stretch>
        </p:blipFill>
        <p:spPr>
          <a:xfrm>
            <a:off x="4045248" y="5360136"/>
            <a:ext cx="2788082" cy="2328647"/>
          </a:xfrm>
          <a:prstGeom prst="rect">
            <a:avLst/>
          </a:prstGeom>
        </p:spPr>
      </p:pic>
      <p:grpSp>
        <p:nvGrpSpPr>
          <p:cNvPr id="17" name="Group 16"/>
          <p:cNvGrpSpPr/>
          <p:nvPr/>
        </p:nvGrpSpPr>
        <p:grpSpPr>
          <a:xfrm>
            <a:off x="4142557" y="3857808"/>
            <a:ext cx="1703162" cy="1285156"/>
            <a:chOff x="5014586" y="4371634"/>
            <a:chExt cx="1220008" cy="920582"/>
          </a:xfrm>
        </p:grpSpPr>
        <p:pic>
          <p:nvPicPr>
            <p:cNvPr id="74" name="Picture 73" descr="Screen Shot 2014-06-12 at 1.22.40 PM.png"/>
            <p:cNvPicPr>
              <a:picLocks noChangeAspect="1"/>
            </p:cNvPicPr>
            <p:nvPr/>
          </p:nvPicPr>
          <p:blipFill rotWithShape="1">
            <a:blip r:embed="rId8">
              <a:extLst>
                <a:ext uri="{BEBA8EAE-BF5A-486C-A8C5-ECC9F3942E4B}">
                  <a14:imgProps xmlns:a14="http://schemas.microsoft.com/office/drawing/2010/main" xmlns="">
                    <a14:imgLayer r:embed="rId9">
                      <a14:imgEffect>
                        <a14:backgroundRemoval t="0" b="100000" l="0" r="100000">
                          <a14:foregroundMark x1="48598" y1="52321" x2="48598" y2="52321"/>
                          <a14:foregroundMark x1="42056" y1="80169" x2="42056" y2="80169"/>
                        </a14:backgroundRemoval>
                      </a14:imgEffect>
                    </a14:imgLayer>
                  </a14:imgProps>
                </a:ext>
                <a:ext uri="{28A0092B-C50C-407E-A947-70E740481C1C}">
                  <a14:useLocalDpi xmlns:a14="http://schemas.microsoft.com/office/drawing/2010/main" xmlns="" val="0"/>
                </a:ext>
              </a:extLst>
            </a:blip>
            <a:srcRect l="2964" t="75003" r="31186"/>
            <a:stretch/>
          </p:blipFill>
          <p:spPr>
            <a:xfrm>
              <a:off x="5014586" y="5039653"/>
              <a:ext cx="901138" cy="252563"/>
            </a:xfrm>
            <a:prstGeom prst="rect">
              <a:avLst/>
            </a:prstGeom>
          </p:spPr>
        </p:pic>
        <p:pic>
          <p:nvPicPr>
            <p:cNvPr id="75" name="Picture 74" descr="Screen Shot 2014-06-12 at 1.22.40 PM.png"/>
            <p:cNvPicPr>
              <a:picLocks noChangeAspect="1"/>
            </p:cNvPicPr>
            <p:nvPr/>
          </p:nvPicPr>
          <p:blipFill rotWithShape="1">
            <a:blip r:embed="rId8">
              <a:extLst>
                <a:ext uri="{BEBA8EAE-BF5A-486C-A8C5-ECC9F3942E4B}">
                  <a14:imgProps xmlns:a14="http://schemas.microsoft.com/office/drawing/2010/main" xmlns="">
                    <a14:imgLayer r:embed="rId9">
                      <a14:imgEffect>
                        <a14:backgroundRemoval t="0" b="100000" l="0" r="100000">
                          <a14:foregroundMark x1="48598" y1="52321" x2="48598" y2="52321"/>
                          <a14:foregroundMark x1="42056" y1="80169" x2="42056" y2="80169"/>
                        </a14:backgroundRemoval>
                      </a14:imgEffect>
                    </a14:imgLayer>
                  </a14:imgProps>
                </a:ext>
                <a:ext uri="{28A0092B-C50C-407E-A947-70E740481C1C}">
                  <a14:useLocalDpi xmlns:a14="http://schemas.microsoft.com/office/drawing/2010/main" xmlns="" val="0"/>
                </a:ext>
              </a:extLst>
            </a:blip>
            <a:srcRect l="3026" t="41402" r="8117" b="35163"/>
            <a:stretch/>
          </p:blipFill>
          <p:spPr>
            <a:xfrm>
              <a:off x="5018599" y="4752263"/>
              <a:ext cx="1215995" cy="236787"/>
            </a:xfrm>
            <a:prstGeom prst="rect">
              <a:avLst/>
            </a:prstGeom>
          </p:spPr>
        </p:pic>
        <p:pic>
          <p:nvPicPr>
            <p:cNvPr id="76" name="Picture 75" descr="Screen Shot 2014-06-12 at 1.22.40 PM.png"/>
            <p:cNvPicPr>
              <a:picLocks noChangeAspect="1"/>
            </p:cNvPicPr>
            <p:nvPr/>
          </p:nvPicPr>
          <p:blipFill rotWithShape="1">
            <a:blip r:embed="rId8">
              <a:extLst>
                <a:ext uri="{BEBA8EAE-BF5A-486C-A8C5-ECC9F3942E4B}">
                  <a14:imgProps xmlns:a14="http://schemas.microsoft.com/office/drawing/2010/main" xmlns="">
                    <a14:imgLayer r:embed="rId10">
                      <a14:imgEffect>
                        <a14:backgroundRemoval t="0" b="100000" l="0" r="100000">
                          <a14:foregroundMark x1="48598" y1="52321" x2="48598" y2="52321"/>
                          <a14:foregroundMark x1="42056" y1="80169" x2="42056" y2="80169"/>
                        </a14:backgroundRemoval>
                      </a14:imgEffect>
                    </a14:imgLayer>
                  </a14:imgProps>
                </a:ext>
                <a:ext uri="{28A0092B-C50C-407E-A947-70E740481C1C}">
                  <a14:useLocalDpi xmlns:a14="http://schemas.microsoft.com/office/drawing/2010/main" xmlns="" val="0"/>
                </a:ext>
              </a:extLst>
            </a:blip>
            <a:srcRect l="3026" r="8117" b="69764"/>
            <a:stretch/>
          </p:blipFill>
          <p:spPr>
            <a:xfrm>
              <a:off x="5018598" y="4371634"/>
              <a:ext cx="1215996" cy="305493"/>
            </a:xfrm>
            <a:prstGeom prst="rect">
              <a:avLst/>
            </a:prstGeom>
          </p:spPr>
        </p:pic>
      </p:grpSp>
      <p:grpSp>
        <p:nvGrpSpPr>
          <p:cNvPr id="3" name="Group 2"/>
          <p:cNvGrpSpPr/>
          <p:nvPr/>
        </p:nvGrpSpPr>
        <p:grpSpPr>
          <a:xfrm>
            <a:off x="1102177" y="5572704"/>
            <a:ext cx="2943071" cy="255720"/>
            <a:chOff x="881069" y="5554473"/>
            <a:chExt cx="3697064" cy="255720"/>
          </a:xfrm>
        </p:grpSpPr>
        <p:cxnSp>
          <p:nvCxnSpPr>
            <p:cNvPr id="53" name="Straight Arrow Connector 52"/>
            <p:cNvCxnSpPr/>
            <p:nvPr/>
          </p:nvCxnSpPr>
          <p:spPr>
            <a:xfrm flipH="1">
              <a:off x="2395078" y="5554473"/>
              <a:ext cx="8" cy="25572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881069" y="5560550"/>
              <a:ext cx="3697064"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41" name="Group 40"/>
          <p:cNvGrpSpPr/>
          <p:nvPr/>
        </p:nvGrpSpPr>
        <p:grpSpPr>
          <a:xfrm>
            <a:off x="2279189" y="443435"/>
            <a:ext cx="943152" cy="1336089"/>
            <a:chOff x="2279189" y="443435"/>
            <a:chExt cx="943152" cy="1336089"/>
          </a:xfrm>
        </p:grpSpPr>
        <p:grpSp>
          <p:nvGrpSpPr>
            <p:cNvPr id="42" name="Group 41"/>
            <p:cNvGrpSpPr/>
            <p:nvPr/>
          </p:nvGrpSpPr>
          <p:grpSpPr>
            <a:xfrm>
              <a:off x="2279190" y="443435"/>
              <a:ext cx="943151" cy="1336089"/>
              <a:chOff x="1993093" y="4643960"/>
              <a:chExt cx="570044" cy="656327"/>
            </a:xfrm>
          </p:grpSpPr>
          <p:cxnSp>
            <p:nvCxnSpPr>
              <p:cNvPr id="45" name="Straight Arrow Connector 44"/>
              <p:cNvCxnSpPr/>
              <p:nvPr/>
            </p:nvCxnSpPr>
            <p:spPr>
              <a:xfrm>
                <a:off x="1993093" y="4646880"/>
                <a:ext cx="570043"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43" name="Straight Arrow Connector 42"/>
            <p:cNvCxnSpPr/>
            <p:nvPr/>
          </p:nvCxnSpPr>
          <p:spPr>
            <a:xfrm>
              <a:off x="2279189"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0" y="7871074"/>
            <a:ext cx="7772400" cy="532604"/>
            <a:chOff x="0" y="7871074"/>
            <a:chExt cx="7772400" cy="532604"/>
          </a:xfrm>
        </p:grpSpPr>
        <p:sp>
          <p:nvSpPr>
            <p:cNvPr id="48" name="Rectangle 47"/>
            <p:cNvSpPr/>
            <p:nvPr/>
          </p:nvSpPr>
          <p:spPr>
            <a:xfrm>
              <a:off x="0" y="7871074"/>
              <a:ext cx="7772400" cy="410457"/>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9" name="Diamond 48"/>
            <p:cNvSpPr/>
            <p:nvPr/>
          </p:nvSpPr>
          <p:spPr>
            <a:xfrm>
              <a:off x="2103948" y="8077594"/>
              <a:ext cx="381000" cy="326084"/>
            </a:xfrm>
            <a:prstGeom prst="diamond">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0" name="Diamond 49"/>
            <p:cNvSpPr/>
            <p:nvPr/>
          </p:nvSpPr>
          <p:spPr>
            <a:xfrm>
              <a:off x="5990149" y="8066025"/>
              <a:ext cx="381000" cy="326084"/>
            </a:xfrm>
            <a:prstGeom prst="diamond">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1" name="TextBox 50"/>
            <p:cNvSpPr txBox="1"/>
            <p:nvPr/>
          </p:nvSpPr>
          <p:spPr>
            <a:xfrm>
              <a:off x="0" y="7879206"/>
              <a:ext cx="4588897"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THINGS TO TRY</a:t>
              </a:r>
              <a:endParaRPr lang="en-US" dirty="0">
                <a:solidFill>
                  <a:schemeClr val="bg1"/>
                </a:solidFill>
                <a:latin typeface="Futura-Condensed-Normal" pitchFamily="2" charset="0"/>
                <a:cs typeface="Futura Condensed"/>
              </a:endParaRPr>
            </a:p>
          </p:txBody>
        </p:sp>
        <p:sp>
          <p:nvSpPr>
            <p:cNvPr id="52" name="TextBox 51"/>
            <p:cNvSpPr txBox="1"/>
            <p:nvPr/>
          </p:nvSpPr>
          <p:spPr>
            <a:xfrm>
              <a:off x="4588898" y="7884633"/>
              <a:ext cx="3183502"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338794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3637264"/>
            <a:chOff x="422410" y="2830659"/>
            <a:chExt cx="3324338" cy="3637264"/>
          </a:xfrm>
        </p:grpSpPr>
        <p:sp>
          <p:nvSpPr>
            <p:cNvPr id="14" name="TextBox 13"/>
            <p:cNvSpPr txBox="1"/>
            <p:nvPr/>
          </p:nvSpPr>
          <p:spPr>
            <a:xfrm>
              <a:off x="515544" y="3328603"/>
              <a:ext cx="3231204" cy="3139320"/>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(IMPORTANT: This </a:t>
              </a:r>
              <a:r>
                <a:rPr lang="en-US" sz="1200" spc="-20" dirty="0">
                  <a:latin typeface="Futura-Condensed-Normal" pitchFamily="2" charset="0"/>
                  <a:cs typeface="Futura Condensed"/>
                </a:rPr>
                <a:t>activity </a:t>
              </a:r>
              <a:r>
                <a:rPr lang="en-US" sz="1200" spc="-20" dirty="0" smtClean="0">
                  <a:latin typeface="Futura-Condensed-Normal" pitchFamily="2" charset="0"/>
                  <a:cs typeface="Futura Condensed"/>
                </a:rPr>
                <a:t>requires access </a:t>
              </a:r>
              <a:r>
                <a:rPr lang="en-US" sz="1200" spc="-20" dirty="0">
                  <a:latin typeface="Futura-Condensed-Normal" pitchFamily="2" charset="0"/>
                  <a:cs typeface="Futura Condensed"/>
                </a:rPr>
                <a:t>to </a:t>
              </a:r>
              <a:r>
                <a:rPr lang="en-US" sz="1200" spc="-20" dirty="0" smtClean="0">
                  <a:latin typeface="Futura-Condensed-Normal" pitchFamily="2" charset="0"/>
                  <a:cs typeface="Futura Condensed"/>
                </a:rPr>
                <a:t>one or more </a:t>
              </a:r>
              <a:r>
                <a:rPr lang="en-US" sz="1200" spc="-20" dirty="0">
                  <a:latin typeface="Futura-Condensed-Normal" pitchFamily="2" charset="0"/>
                  <a:cs typeface="Futura Condensed"/>
                </a:rPr>
                <a:t>of these hardware </a:t>
              </a:r>
              <a:r>
                <a:rPr lang="en-US" sz="1200" spc="-20" dirty="0" smtClean="0">
                  <a:latin typeface="Futura-Condensed-Normal" pitchFamily="2" charset="0"/>
                  <a:cs typeface="Futura Condensed"/>
                </a:rPr>
                <a:t>products.) Introduce students to ways Scratch can connect to other technologies and hardware extensions including the LEGO </a:t>
              </a:r>
              <a:r>
                <a:rPr lang="en-US" sz="1200" spc="-20" dirty="0" err="1" smtClean="0">
                  <a:latin typeface="Futura-Condensed-Normal" pitchFamily="2" charset="0"/>
                  <a:cs typeface="Futura Condensed"/>
                </a:rPr>
                <a:t>WeDo</a:t>
              </a:r>
              <a:r>
                <a:rPr lang="en-US" sz="1200" spc="-20" dirty="0" smtClean="0">
                  <a:latin typeface="Futura-Condensed-Normal" pitchFamily="2" charset="0"/>
                  <a:cs typeface="Futura Condensed"/>
                </a:rPr>
                <a:t>, </a:t>
              </a:r>
              <a:r>
                <a:rPr lang="en-US" sz="1200" spc="-20" dirty="0" err="1" smtClean="0">
                  <a:latin typeface="Futura-Condensed-Normal" pitchFamily="2" charset="0"/>
                  <a:cs typeface="Futura Condensed"/>
                </a:rPr>
                <a:t>MaKey</a:t>
              </a:r>
              <a:r>
                <a:rPr lang="en-US" sz="1200" spc="-20" dirty="0" smtClean="0">
                  <a:latin typeface="Futura-Condensed-Normal" pitchFamily="2" charset="0"/>
                  <a:cs typeface="Futura Condensed"/>
                </a:rPr>
                <a:t> </a:t>
              </a:r>
              <a:r>
                <a:rPr lang="en-US" sz="1200" spc="-20" dirty="0" err="1" smtClean="0">
                  <a:latin typeface="Futura-Condensed-Normal" pitchFamily="2" charset="0"/>
                  <a:cs typeface="Futura Condensed"/>
                </a:rPr>
                <a:t>MaKey</a:t>
              </a:r>
              <a:r>
                <a:rPr lang="en-US" sz="1200" spc="-20" dirty="0" smtClean="0">
                  <a:latin typeface="Futura-Condensed-Normal" pitchFamily="2" charset="0"/>
                  <a:cs typeface="Futura Condensed"/>
                </a:rPr>
                <a:t>, and </a:t>
              </a:r>
              <a:r>
                <a:rPr lang="en-US" sz="1200" spc="-20" dirty="0" err="1" smtClean="0">
                  <a:latin typeface="Futura-Condensed-Normal" pitchFamily="2" charset="0"/>
                  <a:cs typeface="Futura Condensed"/>
                </a:rPr>
                <a:t>PicoBoard</a:t>
              </a:r>
              <a:r>
                <a:rPr lang="en-US" sz="1200" spc="-20" dirty="0" smtClean="0">
                  <a:latin typeface="Futura-Condensed-Normal" pitchFamily="2" charset="0"/>
                  <a:cs typeface="Futura Condensed"/>
                </a:rPr>
                <a:t>. Optionally, show examples from the How </a:t>
              </a:r>
              <a:r>
                <a:rPr lang="en-US" sz="1200" spc="-20" dirty="0">
                  <a:latin typeface="Futura-Condensed-Normal" pitchFamily="2" charset="0"/>
                  <a:cs typeface="Futura Condensed"/>
                </a:rPr>
                <a:t>can I connect Scratch with other technologies</a:t>
              </a:r>
              <a:r>
                <a:rPr lang="en-US" sz="1200" spc="-20" dirty="0" smtClean="0">
                  <a:latin typeface="Futura-Condensed-Normal" pitchFamily="2" charset="0"/>
                  <a:cs typeface="Futura Condensed"/>
                </a:rPr>
                <a:t>? video playlist.</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Divide students into small groups of 2-4 people. </a:t>
              </a:r>
              <a:r>
                <a:rPr lang="en-US" sz="1200" dirty="0">
                  <a:latin typeface="Futura-Condensed-Normal" pitchFamily="2" charset="0"/>
                  <a:cs typeface="Futura Condensed"/>
                </a:rPr>
                <a:t>G</a:t>
              </a:r>
              <a:r>
                <a:rPr lang="en-US" sz="1200" dirty="0" smtClean="0">
                  <a:latin typeface="Futura-Condensed-Normal" pitchFamily="2" charset="0"/>
                  <a:cs typeface="Futura Condensed"/>
                </a:rPr>
                <a:t>ive the groups time to explore creating a Scratch project that incorporates a physical world component using one or more available hardware extensions.</a:t>
              </a:r>
              <a:endParaRPr lang="en-US" sz="1200" dirty="0">
                <a:latin typeface="Futura-Condensed-Normal" pitchFamily="2" charset="0"/>
                <a:cs typeface="Futura Condensed"/>
              </a:endParaRP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Allow each group to share their creations with others. We suggest facilitating a gallery </a:t>
              </a:r>
              <a:r>
                <a:rPr lang="en-US" sz="1200" dirty="0">
                  <a:latin typeface="Futura-Condensed-Normal" pitchFamily="2" charset="0"/>
                  <a:cs typeface="Futura Condensed"/>
                </a:rPr>
                <a:t>w</a:t>
              </a:r>
              <a:r>
                <a:rPr lang="en-US" sz="1200" dirty="0" smtClean="0">
                  <a:latin typeface="Futura-Condensed-Normal" pitchFamily="2" charset="0"/>
                  <a:cs typeface="Futura Condensed"/>
                </a:rPr>
                <a:t>alk or feedback </a:t>
              </a:r>
              <a:r>
                <a:rPr lang="en-US" sz="1200" dirty="0">
                  <a:latin typeface="Futura-Condensed-Normal" pitchFamily="2" charset="0"/>
                  <a:cs typeface="Futura Condensed"/>
                </a:rPr>
                <a:t>f</a:t>
              </a:r>
              <a:r>
                <a:rPr lang="en-US" sz="1200" dirty="0" smtClean="0">
                  <a:latin typeface="Futura-Condensed-Normal" pitchFamily="2" charset="0"/>
                  <a:cs typeface="Futura Condensed"/>
                </a:rPr>
                <a:t>air.</a:t>
              </a:r>
              <a:endParaRPr lang="en-US" sz="1200" spc="-1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ACTIVITY DESCRIPTION</a:t>
              </a:r>
              <a:endParaRPr lang="en-US" sz="1600" dirty="0">
                <a:latin typeface="Futura-Condensed-Normal" pitchFamily="2" charset="0"/>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22218" y="795405"/>
            <a:ext cx="2999848" cy="1046440"/>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e introduced to various hardware extensions that connect </a:t>
            </a:r>
            <a:r>
              <a:rPr lang="en-US" sz="1200" dirty="0">
                <a:latin typeface="Futura-Condensed-Normal" pitchFamily="2" charset="0"/>
                <a:cs typeface="Futura Condensed"/>
              </a:rPr>
              <a:t>the digital </a:t>
            </a:r>
            <a:r>
              <a:rPr lang="en-US" sz="1200" dirty="0" smtClean="0">
                <a:latin typeface="Futura-Condensed-Normal" pitchFamily="2" charset="0"/>
                <a:cs typeface="Futura Condensed"/>
              </a:rPr>
              <a:t>world of Scratch with the physical world</a:t>
            </a:r>
          </a:p>
        </p:txBody>
      </p:sp>
      <p:sp>
        <p:nvSpPr>
          <p:cNvPr id="42" name="TextBox 41"/>
          <p:cNvSpPr txBox="1"/>
          <p:nvPr/>
        </p:nvSpPr>
        <p:spPr>
          <a:xfrm>
            <a:off x="1308419" y="647673"/>
            <a:ext cx="2815942" cy="1077218"/>
          </a:xfrm>
          <a:prstGeom prst="rect">
            <a:avLst/>
          </a:prstGeom>
          <a:noFill/>
        </p:spPr>
        <p:txBody>
          <a:bodyPr wrap="square" rtlCol="0">
            <a:spAutoFit/>
          </a:bodyPr>
          <a:lstStyle/>
          <a:p>
            <a:r>
              <a:rPr lang="en-US" sz="3200" dirty="0" smtClean="0">
                <a:latin typeface="Futura-Condensed-Normal" pitchFamily="2" charset="0"/>
                <a:cs typeface="Futura Condensed"/>
              </a:rPr>
              <a:t>HARDWARE &amp; EXTENSIONS</a:t>
            </a:r>
          </a:p>
        </p:txBody>
      </p:sp>
      <p:grpSp>
        <p:nvGrpSpPr>
          <p:cNvPr id="2" name="Group 1"/>
          <p:cNvGrpSpPr/>
          <p:nvPr/>
        </p:nvGrpSpPr>
        <p:grpSpPr>
          <a:xfrm>
            <a:off x="4007796" y="2830659"/>
            <a:ext cx="3307404" cy="2067604"/>
            <a:chOff x="4007796" y="2830659"/>
            <a:chExt cx="3307404" cy="2067604"/>
          </a:xfrm>
        </p:grpSpPr>
        <p:sp>
          <p:nvSpPr>
            <p:cNvPr id="18" name="TextBox 17"/>
            <p:cNvSpPr txBox="1"/>
            <p:nvPr/>
          </p:nvSpPr>
          <p:spPr>
            <a:xfrm>
              <a:off x="4104914" y="3328603"/>
              <a:ext cx="3117152" cy="1569660"/>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LEGO </a:t>
              </a:r>
              <a:r>
                <a:rPr lang="en-US" sz="1200" dirty="0" err="1">
                  <a:latin typeface="Futura-Condensed-Normal" pitchFamily="2" charset="0"/>
                  <a:cs typeface="Futura Condensed"/>
                </a:rPr>
                <a:t>WeDo</a:t>
              </a:r>
              <a:r>
                <a:rPr lang="en-US" sz="1200" dirty="0">
                  <a:latin typeface="Futura-Condensed-Normal" pitchFamily="2" charset="0"/>
                  <a:cs typeface="Futura Condensed"/>
                </a:rPr>
                <a:t> </a:t>
              </a:r>
              <a:r>
                <a:rPr lang="en-US" sz="1200" dirty="0" smtClean="0">
                  <a:latin typeface="Futura-Condensed-Normal" pitchFamily="2" charset="0"/>
                  <a:cs typeface="Futura Condensed"/>
                </a:rPr>
                <a:t>construction </a:t>
              </a:r>
              <a:r>
                <a:rPr lang="en-US" sz="1200" dirty="0">
                  <a:latin typeface="Futura-Condensed-Normal" pitchFamily="2" charset="0"/>
                  <a:cs typeface="Futura Condensed"/>
                </a:rPr>
                <a:t>s</a:t>
              </a:r>
              <a:r>
                <a:rPr lang="en-US" sz="1200" dirty="0" smtClean="0">
                  <a:latin typeface="Futura-Condensed-Normal" pitchFamily="2" charset="0"/>
                  <a:cs typeface="Futura Condensed"/>
                </a:rPr>
                <a:t>et </a:t>
              </a:r>
              <a:br>
                <a:rPr lang="en-US" sz="1200" dirty="0" smtClean="0">
                  <a:latin typeface="Futura-Condensed-Normal" pitchFamily="2" charset="0"/>
                  <a:cs typeface="Futura Condensed"/>
                </a:rPr>
              </a:br>
              <a:r>
                <a:rPr lang="en-US" sz="1200" dirty="0">
                  <a:latin typeface="Futura-Condensed-Normal" pitchFamily="2" charset="0"/>
                  <a:cs typeface="Futura Condensed"/>
                </a:rPr>
                <a:t>http://bit.ly/</a:t>
              </a:r>
              <a:r>
                <a:rPr lang="en-US" sz="1200" dirty="0" err="1" smtClean="0">
                  <a:latin typeface="Futura-Condensed-Normal" pitchFamily="2" charset="0"/>
                  <a:cs typeface="Futura Condensed"/>
                </a:rPr>
                <a:t>LEGOWeDo</a:t>
              </a:r>
              <a:endParaRPr lang="en-US" sz="1200" dirty="0" smtClean="0">
                <a:latin typeface="Futura-Condensed-Normal" pitchFamily="2" charset="0"/>
                <a:cs typeface="Futura Condensed"/>
              </a:endParaRPr>
            </a:p>
            <a:p>
              <a:pPr marL="171450" indent="-171450">
                <a:buFont typeface="Wingdings" charset="2"/>
                <a:buChar char="q"/>
              </a:pPr>
              <a:r>
                <a:rPr lang="en-US" sz="1200" dirty="0" err="1" smtClean="0">
                  <a:latin typeface="Futura-Condensed-Normal" pitchFamily="2" charset="0"/>
                  <a:cs typeface="Futura Condensed"/>
                </a:rPr>
                <a:t>MaKey</a:t>
              </a:r>
              <a:r>
                <a:rPr lang="en-US" sz="1200" dirty="0" smtClean="0">
                  <a:latin typeface="Futura-Condensed-Normal" pitchFamily="2" charset="0"/>
                  <a:cs typeface="Futura Condensed"/>
                </a:rPr>
                <a:t> </a:t>
              </a:r>
              <a:r>
                <a:rPr lang="en-US" sz="1200" dirty="0" err="1" smtClean="0">
                  <a:latin typeface="Futura-Condensed-Normal" pitchFamily="2" charset="0"/>
                  <a:cs typeface="Futura Condensed"/>
                </a:rPr>
                <a:t>MaKey</a:t>
              </a:r>
              <a:r>
                <a:rPr lang="en-US" sz="1200" dirty="0" smtClean="0">
                  <a:latin typeface="Futura-Condensed-Normal" pitchFamily="2" charset="0"/>
                  <a:cs typeface="Futura Condensed"/>
                </a:rPr>
                <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smtClean="0">
                  <a:latin typeface="Futura-Condensed-Normal" pitchFamily="2" charset="0"/>
                  <a:cs typeface="Futura Condensed"/>
                </a:rPr>
                <a:t>makeymakey.com</a:t>
              </a:r>
            </a:p>
            <a:p>
              <a:pPr marL="171450" indent="-171450">
                <a:buFont typeface="Wingdings" charset="2"/>
                <a:buChar char="q"/>
              </a:pPr>
              <a:r>
                <a:rPr lang="en-US" sz="1200" dirty="0" err="1">
                  <a:latin typeface="Futura-Condensed-Normal" pitchFamily="2" charset="0"/>
                  <a:cs typeface="Futura Condensed"/>
                </a:rPr>
                <a:t>PicoBoard</a:t>
              </a:r>
              <a:r>
                <a:rPr lang="en-US" sz="1200" dirty="0">
                  <a:latin typeface="Futura-Condensed-Normal" pitchFamily="2" charset="0"/>
                  <a:cs typeface="Futura Condensed"/>
                </a:rPr>
                <a:t> </a:t>
              </a:r>
              <a:br>
                <a:rPr lang="en-US" sz="1200" dirty="0">
                  <a:latin typeface="Futura-Condensed-Normal" pitchFamily="2" charset="0"/>
                  <a:cs typeface="Futura Condensed"/>
                </a:rPr>
              </a:br>
              <a:r>
                <a:rPr lang="en-US" sz="1200" dirty="0">
                  <a:latin typeface="Futura-Condensed-Normal" pitchFamily="2" charset="0"/>
                  <a:cs typeface="Futura Condensed"/>
                </a:rPr>
                <a:t>https://www.sparkfun.com/products/</a:t>
              </a:r>
              <a:r>
                <a:rPr lang="en-US" sz="1200" dirty="0" smtClean="0">
                  <a:latin typeface="Futura-Condensed-Normal" pitchFamily="2" charset="0"/>
                  <a:cs typeface="Futura Condensed"/>
                </a:rPr>
                <a:t>10311</a:t>
              </a:r>
            </a:p>
            <a:p>
              <a:pPr marL="171450" indent="-171450">
                <a:buFont typeface="Wingdings" charset="2"/>
                <a:buChar char="q"/>
              </a:pPr>
              <a:r>
                <a:rPr lang="en-US" sz="1200" dirty="0">
                  <a:latin typeface="Futura-Condensed-Normal" pitchFamily="2" charset="0"/>
                  <a:cs typeface="Futura Condensed"/>
                </a:rPr>
                <a:t>How can I connect Scratch with other technologies</a:t>
              </a:r>
              <a:r>
                <a:rPr lang="en-US" sz="1200" dirty="0" smtClean="0">
                  <a:latin typeface="Futura-Condensed-Normal" pitchFamily="2" charset="0"/>
                  <a:cs typeface="Futura Condensed"/>
                </a:rPr>
                <a:t>? videos</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://bit.ly/</a:t>
              </a:r>
              <a:r>
                <a:rPr lang="en-US" sz="1200" dirty="0" err="1" smtClean="0">
                  <a:latin typeface="Futura-Condensed-Normal" pitchFamily="2" charset="0"/>
                  <a:cs typeface="Futura Condensed"/>
                </a:rPr>
                <a:t>hardwareandextensions</a:t>
              </a:r>
              <a:endParaRPr lang="en-US" sz="1200" dirty="0" smtClean="0">
                <a:latin typeface="Futura-Condensed-Normal" pitchFamily="2" charset="0"/>
                <a:cs typeface="Futura Condensed"/>
              </a:endParaRP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5023372"/>
            <a:ext cx="3307404" cy="1326824"/>
            <a:chOff x="3992282" y="2832776"/>
            <a:chExt cx="3307404" cy="1326824"/>
          </a:xfrm>
        </p:grpSpPr>
        <p:sp>
          <p:nvSpPr>
            <p:cNvPr id="84" name="TextBox 83"/>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Which </a:t>
              </a:r>
              <a:r>
                <a:rPr lang="en-US" sz="1200" dirty="0" smtClean="0">
                  <a:latin typeface="Futura-Condensed-Normal" pitchFamily="2" charset="0"/>
                  <a:cs typeface="Futura Condensed"/>
                </a:rPr>
                <a:t>hardware or extension did you explore? </a:t>
              </a:r>
            </a:p>
            <a:p>
              <a:pPr marL="171450" indent="-171450">
                <a:buFont typeface="Lucida Grande"/>
                <a:buChar char="+"/>
              </a:pPr>
              <a:r>
                <a:rPr lang="en-US" sz="1200" dirty="0" smtClean="0">
                  <a:latin typeface="Futura-Condensed-Normal" pitchFamily="2" charset="0"/>
                  <a:cs typeface="Futura Condensed"/>
                </a:rPr>
                <a:t>How did you incorporate the digital and the physical?</a:t>
              </a:r>
            </a:p>
            <a:p>
              <a:pPr marL="171450" indent="-171450">
                <a:buFont typeface="Lucida Grande"/>
                <a:buChar char="+"/>
              </a:pPr>
              <a:r>
                <a:rPr lang="en-US" sz="1200" dirty="0" smtClean="0">
                  <a:latin typeface="Futura-Condensed-Normal" pitchFamily="2" charset="0"/>
                  <a:cs typeface="Futura Condensed"/>
                </a:rPr>
                <a:t>What was difficult?</a:t>
              </a:r>
            </a:p>
            <a:p>
              <a:pPr marL="171450" indent="-171450">
                <a:buFont typeface="Lucida Grande"/>
                <a:buChar char="+"/>
              </a:pPr>
              <a:r>
                <a:rPr lang="en-US" sz="1200" dirty="0" smtClean="0">
                  <a:latin typeface="Futura-Condensed-Normal" pitchFamily="2" charset="0"/>
                  <a:cs typeface="Futura Condensed"/>
                </a:rPr>
                <a:t>What was surprising?</a:t>
              </a:r>
              <a:endParaRPr lang="en-US" sz="1200" dirty="0">
                <a:latin typeface="Futura-Condensed-Normal" pitchFamily="2" charset="0"/>
                <a:cs typeface="Futura Condensed"/>
              </a:endParaRP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0925" y="6471817"/>
            <a:ext cx="3307404" cy="772826"/>
            <a:chOff x="3992282" y="2832776"/>
            <a:chExt cx="3307404" cy="772826"/>
          </a:xfrm>
        </p:grpSpPr>
        <p:sp>
          <p:nvSpPr>
            <p:cNvPr id="88" name="TextBox 87"/>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Does the work have a digital and a physical component?</a:t>
              </a:r>
              <a:endParaRPr lang="en-US" sz="1200" dirty="0">
                <a:latin typeface="Futura-Condensed-Normal" pitchFamily="2" charset="0"/>
                <a:cs typeface="Futura Condensed"/>
              </a:endParaRP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2535516" y="169242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45–60 MINUTES</a:t>
            </a:r>
          </a:p>
        </p:txBody>
      </p:sp>
      <p:pic>
        <p:nvPicPr>
          <p:cNvPr id="69" name="Picture 68" descr="clock1.png"/>
          <p:cNvPicPr>
            <a:picLocks noChangeAspect="1"/>
          </p:cNvPicPr>
          <p:nvPr/>
        </p:nvPicPr>
        <p:blipFill rotWithShape="1">
          <a:blip r:embed="rId3">
            <a:extLst>
              <a:ext uri="{28A0092B-C50C-407E-A947-70E740481C1C}">
                <a14:useLocalDpi xmlns:a14="http://schemas.microsoft.com/office/drawing/2010/main" xmlns="" val="0"/>
              </a:ext>
            </a:extLst>
          </a:blip>
          <a:srcRect t="17500"/>
          <a:stretch/>
        </p:blipFill>
        <p:spPr>
          <a:xfrm>
            <a:off x="2278506" y="1808284"/>
            <a:ext cx="324746" cy="267915"/>
          </a:xfrm>
          <a:prstGeom prst="rect">
            <a:avLst/>
          </a:prstGeom>
        </p:spPr>
      </p:pic>
      <p:grpSp>
        <p:nvGrpSpPr>
          <p:cNvPr id="75" name="Group 74"/>
          <p:cNvGrpSpPr/>
          <p:nvPr/>
        </p:nvGrpSpPr>
        <p:grpSpPr>
          <a:xfrm>
            <a:off x="3669537" y="794340"/>
            <a:ext cx="442062" cy="1123360"/>
            <a:chOff x="2853673" y="794340"/>
            <a:chExt cx="442062" cy="1123360"/>
          </a:xfrm>
        </p:grpSpPr>
        <p:cxnSp>
          <p:nvCxnSpPr>
            <p:cNvPr id="76" name="Straight Connector 75"/>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1" name="Group 80"/>
          <p:cNvGrpSpPr/>
          <p:nvPr/>
        </p:nvGrpSpPr>
        <p:grpSpPr>
          <a:xfrm>
            <a:off x="457995" y="7630731"/>
            <a:ext cx="6857205" cy="352518"/>
            <a:chOff x="457995" y="7630731"/>
            <a:chExt cx="6857205" cy="352518"/>
          </a:xfrm>
        </p:grpSpPr>
        <p:sp>
          <p:nvSpPr>
            <p:cNvPr id="82" name="TextBox 81"/>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91" name="Straight Connector 90"/>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93" name="Straight Connector 92"/>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4104914" y="8217641"/>
            <a:ext cx="3117152" cy="1158779"/>
            <a:chOff x="3746748" y="8217641"/>
            <a:chExt cx="3475318" cy="1158779"/>
          </a:xfrm>
        </p:grpSpPr>
        <p:sp>
          <p:nvSpPr>
            <p:cNvPr id="95" name="TextBox 94"/>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96" name="Group 95"/>
            <p:cNvGrpSpPr/>
            <p:nvPr/>
          </p:nvGrpSpPr>
          <p:grpSpPr>
            <a:xfrm>
              <a:off x="4076948" y="8385986"/>
              <a:ext cx="3145118" cy="883399"/>
              <a:chOff x="3891832" y="8385983"/>
              <a:chExt cx="3321768" cy="883398"/>
            </a:xfrm>
          </p:grpSpPr>
          <p:cxnSp>
            <p:nvCxnSpPr>
              <p:cNvPr id="97" name="Straight Connector 96"/>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03" name="TextBox 102"/>
          <p:cNvSpPr txBox="1"/>
          <p:nvPr/>
        </p:nvSpPr>
        <p:spPr>
          <a:xfrm>
            <a:off x="551129" y="8142739"/>
            <a:ext cx="3231204" cy="1569660"/>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Make this a group-wide activity! Using the LEGO </a:t>
            </a:r>
            <a:r>
              <a:rPr lang="en-US" sz="1200" dirty="0" err="1">
                <a:latin typeface="Futura-Condensed-Normal" pitchFamily="2" charset="0"/>
                <a:cs typeface="Futura Condensed"/>
              </a:rPr>
              <a:t>WeDo</a:t>
            </a:r>
            <a:r>
              <a:rPr lang="en-US" sz="1200" dirty="0">
                <a:latin typeface="Futura-Condensed-Normal" pitchFamily="2" charset="0"/>
                <a:cs typeface="Futura Condensed"/>
              </a:rPr>
              <a:t> and Scratch, challenge students to connect their projects to create a chain of reactions in the style of a Rube Goldberg machine. See this video for an example:</a:t>
            </a:r>
            <a:br>
              <a:rPr lang="en-US" sz="1200" dirty="0">
                <a:latin typeface="Futura-Condensed-Normal" pitchFamily="2" charset="0"/>
                <a:cs typeface="Futura Condensed"/>
              </a:rPr>
            </a:br>
            <a:r>
              <a:rPr lang="en-US" sz="1200" dirty="0">
                <a:latin typeface="Futura-Condensed-Normal" pitchFamily="2" charset="0"/>
                <a:cs typeface="Futura Condensed"/>
              </a:rPr>
              <a:t>http://bit.ly/</a:t>
            </a:r>
            <a:r>
              <a:rPr lang="en-US" sz="1200" dirty="0" smtClean="0">
                <a:latin typeface="Futura-Condensed-Normal" pitchFamily="2" charset="0"/>
                <a:cs typeface="Futura Condensed"/>
              </a:rPr>
              <a:t>ScratchChainReaction</a:t>
            </a:r>
          </a:p>
          <a:p>
            <a:pPr marL="171450" indent="-171450">
              <a:buFont typeface="Lucida Grande"/>
              <a:buChar char="+"/>
            </a:pPr>
            <a:r>
              <a:rPr lang="en-US" sz="1200" dirty="0" smtClean="0">
                <a:latin typeface="Futura-Condensed-Normal" pitchFamily="2" charset="0"/>
                <a:cs typeface="Futura Condensed"/>
              </a:rPr>
              <a:t>Activate the Scratch blocks that control hardware extensions by clicking on the Add an Extension button located under the More Blocks category in the Scratch project editor.</a:t>
            </a:r>
            <a:endParaRPr lang="en-US" sz="1200" dirty="0">
              <a:latin typeface="Futura-Condensed-Normal" pitchFamily="2" charset="0"/>
              <a:cs typeface="Futura Condensed"/>
            </a:endParaRPr>
          </a:p>
        </p:txBody>
      </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100</a:t>
            </a:r>
            <a:endParaRPr lang="en-US" dirty="0">
              <a:latin typeface="Futura-Condensed-Normal" pitchFamily="2" charset="0"/>
            </a:endParaRPr>
          </a:p>
        </p:txBody>
      </p:sp>
      <p:grpSp>
        <p:nvGrpSpPr>
          <p:cNvPr id="45" name="Group 44"/>
          <p:cNvGrpSpPr/>
          <p:nvPr/>
        </p:nvGrpSpPr>
        <p:grpSpPr>
          <a:xfrm>
            <a:off x="551130" y="0"/>
            <a:ext cx="493776" cy="2791968"/>
            <a:chOff x="551130" y="0"/>
            <a:chExt cx="493776" cy="2791968"/>
          </a:xfrm>
        </p:grpSpPr>
        <p:pic>
          <p:nvPicPr>
            <p:cNvPr id="46" name="Picture 45" descr="Unit5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47" name="TextBox 46"/>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5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5537369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t5hardware.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xmlns="" val="41059256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4191262"/>
            <a:chOff x="422410" y="2830659"/>
            <a:chExt cx="3324338" cy="4191262"/>
          </a:xfrm>
        </p:grpSpPr>
        <p:sp>
          <p:nvSpPr>
            <p:cNvPr id="14" name="TextBox 13"/>
            <p:cNvSpPr txBox="1"/>
            <p:nvPr/>
          </p:nvSpPr>
          <p:spPr>
            <a:xfrm>
              <a:off x="515544" y="3328603"/>
              <a:ext cx="3231204" cy="3693318"/>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Let students experience what it’s like to be in your teaching shoes! Challenge students to create, remix, or reimagine an activity or resource designed to support </a:t>
              </a:r>
              <a:r>
                <a:rPr lang="en-US" sz="1200" dirty="0" smtClean="0">
                  <a:latin typeface="Futura-Condensed-Normal" pitchFamily="2" charset="0"/>
                  <a:cs typeface="Futura Condensed"/>
                </a:rPr>
                <a:t>others</a:t>
              </a:r>
              <a:r>
                <a:rPr lang="en-US" sz="1200" dirty="0">
                  <a:latin typeface="Futura-Condensed-Normal" pitchFamily="2" charset="0"/>
                  <a:cs typeface="Futura Condensed"/>
                </a:rPr>
                <a:t>' explorations of creative computing</a:t>
              </a:r>
              <a:r>
                <a:rPr lang="en-US" sz="1200" spc="-20" dirty="0" smtClean="0">
                  <a:latin typeface="Futura-Condensed-Normal" pitchFamily="2" charset="0"/>
                  <a:cs typeface="Futura Condensed"/>
                </a:rPr>
                <a:t>. Optionally, have the Activity Design handout available for additional support.</a:t>
              </a: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Help students brainstorm and imagine different kinds of creative learning experiences. Optionally, review example project ideas and activities from this guide, or encourage students to explore the Scratch Cards resource and Scratch Design Studio list for inspiration. Then, give students time to design their own learning activity or resource.</a:t>
              </a:r>
              <a:endParaRPr lang="en-US" sz="1200" dirty="0">
                <a:latin typeface="Futura-Condensed-Normal" pitchFamily="2" charset="0"/>
                <a:cs typeface="Futura Condensed"/>
              </a:endParaRP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Give students opportunities to test out their activity or resource with learners. Encourage them to share their activity or resource with family or friends, or invite students to be peer mentors for other classes, clubs, or events.</a:t>
              </a:r>
              <a:endParaRPr lang="en-US" sz="1200" spc="-1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14625" y="795405"/>
            <a:ext cx="2999848" cy="1046440"/>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d</a:t>
            </a:r>
            <a:r>
              <a:rPr lang="en-US" sz="1200" dirty="0" smtClean="0">
                <a:latin typeface="Futura-Condensed-Normal" pitchFamily="2" charset="0"/>
                <a:cs typeface="Futura Condensed"/>
              </a:rPr>
              <a:t>esign an activity or resource for supporting others in learning more about Scratch and computational creativity</a:t>
            </a:r>
          </a:p>
        </p:txBody>
      </p:sp>
      <p:sp>
        <p:nvSpPr>
          <p:cNvPr id="42" name="TextBox 41"/>
          <p:cNvSpPr txBox="1"/>
          <p:nvPr/>
        </p:nvSpPr>
        <p:spPr>
          <a:xfrm>
            <a:off x="1300826" y="647673"/>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ACTIVITY</a:t>
            </a:r>
          </a:p>
          <a:p>
            <a:r>
              <a:rPr lang="en-US" sz="3400" dirty="0" smtClean="0">
                <a:latin typeface="Futura-Condensed-Normal" pitchFamily="2" charset="0"/>
                <a:cs typeface="Futura Condensed"/>
              </a:rPr>
              <a:t>DESIGN</a:t>
            </a:r>
          </a:p>
        </p:txBody>
      </p:sp>
      <p:grpSp>
        <p:nvGrpSpPr>
          <p:cNvPr id="2" name="Group 1"/>
          <p:cNvGrpSpPr/>
          <p:nvPr/>
        </p:nvGrpSpPr>
        <p:grpSpPr>
          <a:xfrm>
            <a:off x="4007796" y="2830659"/>
            <a:ext cx="3307404" cy="1513607"/>
            <a:chOff x="4007796" y="2830659"/>
            <a:chExt cx="3307404" cy="1513607"/>
          </a:xfrm>
        </p:grpSpPr>
        <p:sp>
          <p:nvSpPr>
            <p:cNvPr id="18" name="TextBox 17"/>
            <p:cNvSpPr txBox="1"/>
            <p:nvPr/>
          </p:nvSpPr>
          <p:spPr>
            <a:xfrm>
              <a:off x="4104914"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Activity Design handout</a:t>
              </a:r>
            </a:p>
            <a:p>
              <a:pPr marL="171450" indent="-171450">
                <a:buFont typeface="Wingdings" charset="2"/>
                <a:buChar char="q"/>
              </a:pPr>
              <a:r>
                <a:rPr lang="en-US" sz="1200" dirty="0" smtClean="0">
                  <a:latin typeface="Futura-Condensed-Normal" pitchFamily="2" charset="0"/>
                  <a:cs typeface="Futura Condensed"/>
                </a:rPr>
                <a:t>Scratch Cards</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/help/</a:t>
              </a:r>
              <a:r>
                <a:rPr lang="en-US" sz="1200" dirty="0" smtClean="0">
                  <a:latin typeface="Futura-Condensed-Normal" pitchFamily="2" charset="0"/>
                  <a:cs typeface="Futura Condensed"/>
                </a:rPr>
                <a:t>cards</a:t>
              </a:r>
            </a:p>
            <a:p>
              <a:pPr marL="171450" indent="-171450">
                <a:buFont typeface="Wingdings" charset="2"/>
                <a:buChar char="q"/>
              </a:pPr>
              <a:r>
                <a:rPr lang="en-US" sz="1200" dirty="0" smtClean="0">
                  <a:latin typeface="Futura-Condensed-Normal" pitchFamily="2" charset="0"/>
                  <a:cs typeface="Futura Condensed"/>
                </a:rPr>
                <a:t>Scratch Design Studio list</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/users/</a:t>
              </a:r>
              <a:r>
                <a:rPr lang="en-US" sz="1200" dirty="0" err="1">
                  <a:latin typeface="Futura-Condensed-Normal" pitchFamily="2" charset="0"/>
                  <a:cs typeface="Futura Condensed"/>
                </a:rPr>
                <a:t>ScratchDesignStudio</a:t>
              </a:r>
              <a:r>
                <a:rPr lang="en-US" sz="1200" dirty="0" smtClean="0">
                  <a:latin typeface="Futura-Condensed-Normal" pitchFamily="2" charset="0"/>
                  <a:cs typeface="Futura Condensed"/>
                </a:rPr>
                <a:t>/</a:t>
              </a: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4481215"/>
            <a:ext cx="3307404" cy="1696156"/>
            <a:chOff x="3992282" y="2832776"/>
            <a:chExt cx="3307404" cy="1696156"/>
          </a:xfrm>
        </p:grpSpPr>
        <p:sp>
          <p:nvSpPr>
            <p:cNvPr id="84" name="TextBox 83"/>
            <p:cNvSpPr txBox="1"/>
            <p:nvPr/>
          </p:nvSpPr>
          <p:spPr>
            <a:xfrm>
              <a:off x="4089400" y="3328603"/>
              <a:ext cx="3117152" cy="120032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Who do you envision using your activity or resource?</a:t>
              </a:r>
            </a:p>
            <a:p>
              <a:pPr marL="171450" indent="-171450">
                <a:buFont typeface="Lucida Grande"/>
                <a:buChar char="+"/>
              </a:pPr>
              <a:r>
                <a:rPr lang="en-US" sz="1200" dirty="0" smtClean="0">
                  <a:latin typeface="Futura-Condensed-Normal" pitchFamily="2" charset="0"/>
                  <a:cs typeface="Futura Condensed"/>
                </a:rPr>
                <a:t>What do you hope people will learn from using your activity or resource?</a:t>
              </a:r>
            </a:p>
            <a:p>
              <a:pPr marL="171450" indent="-171450">
                <a:buFont typeface="Lucida Grande"/>
                <a:buChar char="+"/>
              </a:pPr>
              <a:r>
                <a:rPr lang="en-US" sz="1200" dirty="0" smtClean="0">
                  <a:latin typeface="Futura-Condensed-Normal" pitchFamily="2" charset="0"/>
                  <a:cs typeface="Futura Condensed"/>
                </a:rPr>
                <a:t>What challenges might learners experience in doing the activity or using the resource? How might you further support them in dealing with these challenges?</a:t>
              </a:r>
              <a:endParaRPr lang="en-US" sz="1200" dirty="0">
                <a:latin typeface="Futura-Condensed-Normal" pitchFamily="2" charset="0"/>
                <a:cs typeface="Futura Condensed"/>
              </a:endParaRP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6299933"/>
            <a:ext cx="3307404" cy="1142158"/>
            <a:chOff x="3992282" y="2832776"/>
            <a:chExt cx="3307404" cy="1142158"/>
          </a:xfrm>
        </p:grpSpPr>
        <p:sp>
          <p:nvSpPr>
            <p:cNvPr id="88" name="TextBox 87"/>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D</a:t>
              </a:r>
              <a:r>
                <a:rPr lang="en-US" sz="1200" dirty="0" smtClean="0">
                  <a:latin typeface="Futura-Condensed-Normal" pitchFamily="2" charset="0"/>
                  <a:cs typeface="Futura Condensed"/>
                </a:rPr>
                <a:t>oes the activity or resource facilitate an introduction or exploration into creative computing? What feedback can you offer the student?</a:t>
              </a: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2527923"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69" name="Picture 68"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6475" y="1752620"/>
            <a:ext cx="329184" cy="329184"/>
          </a:xfrm>
          <a:prstGeom prst="rect">
            <a:avLst/>
          </a:prstGeom>
        </p:spPr>
      </p:pic>
      <p:grpSp>
        <p:nvGrpSpPr>
          <p:cNvPr id="75" name="Group 74"/>
          <p:cNvGrpSpPr/>
          <p:nvPr/>
        </p:nvGrpSpPr>
        <p:grpSpPr>
          <a:xfrm>
            <a:off x="3661944" y="794340"/>
            <a:ext cx="442062" cy="1123360"/>
            <a:chOff x="2853673" y="794340"/>
            <a:chExt cx="442062" cy="1123360"/>
          </a:xfrm>
        </p:grpSpPr>
        <p:cxnSp>
          <p:nvCxnSpPr>
            <p:cNvPr id="76" name="Straight Connector 75"/>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0" name="Group 79"/>
          <p:cNvGrpSpPr/>
          <p:nvPr/>
        </p:nvGrpSpPr>
        <p:grpSpPr>
          <a:xfrm>
            <a:off x="457995" y="7630731"/>
            <a:ext cx="6857205" cy="352518"/>
            <a:chOff x="457995" y="7630731"/>
            <a:chExt cx="6857205" cy="352518"/>
          </a:xfrm>
        </p:grpSpPr>
        <p:sp>
          <p:nvSpPr>
            <p:cNvPr id="81" name="TextBox 80"/>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82" name="Straight Connector 81"/>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92" name="Straight Connector 91"/>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4104914" y="8217641"/>
            <a:ext cx="3117152" cy="1158779"/>
            <a:chOff x="3746748" y="8217641"/>
            <a:chExt cx="3475318" cy="1158779"/>
          </a:xfrm>
        </p:grpSpPr>
        <p:sp>
          <p:nvSpPr>
            <p:cNvPr id="94" name="TextBox 93"/>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95" name="Group 94"/>
            <p:cNvGrpSpPr/>
            <p:nvPr/>
          </p:nvGrpSpPr>
          <p:grpSpPr>
            <a:xfrm>
              <a:off x="4076948" y="8385986"/>
              <a:ext cx="3145118" cy="883399"/>
              <a:chOff x="3891832" y="8385983"/>
              <a:chExt cx="3321768" cy="883398"/>
            </a:xfrm>
          </p:grpSpPr>
          <p:cxnSp>
            <p:nvCxnSpPr>
              <p:cNvPr id="96" name="Straight Connector 95"/>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02" name="TextBox 101"/>
          <p:cNvSpPr txBox="1"/>
          <p:nvPr/>
        </p:nvSpPr>
        <p:spPr>
          <a:xfrm>
            <a:off x="551129" y="8142739"/>
            <a:ext cx="3231204" cy="646331"/>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Students </a:t>
            </a:r>
            <a:r>
              <a:rPr lang="en-US" sz="1200" dirty="0">
                <a:latin typeface="Futura-Condensed-Normal" pitchFamily="2" charset="0"/>
                <a:cs typeface="Futura Condensed"/>
              </a:rPr>
              <a:t>particularly interested in supporting others’ learning can be great candidates for becoming </a:t>
            </a:r>
            <a:r>
              <a:rPr lang="en-US" sz="1200" dirty="0" smtClean="0">
                <a:latin typeface="Futura-Condensed-Normal" pitchFamily="2" charset="0"/>
                <a:cs typeface="Futura Condensed"/>
              </a:rPr>
              <a:t>peer mentors </a:t>
            </a:r>
            <a:r>
              <a:rPr lang="en-US" sz="1200" dirty="0">
                <a:latin typeface="Futura-Condensed-Normal" pitchFamily="2" charset="0"/>
                <a:cs typeface="Futura Condensed"/>
              </a:rPr>
              <a:t>during class or at an afterschool or lunchtime Scratch Club</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102</a:t>
            </a:r>
            <a:endParaRPr lang="en-US" dirty="0">
              <a:latin typeface="Futura-Condensed-Normal" pitchFamily="2" charset="0"/>
            </a:endParaRPr>
          </a:p>
        </p:txBody>
      </p:sp>
      <p:grpSp>
        <p:nvGrpSpPr>
          <p:cNvPr id="45" name="Group 44"/>
          <p:cNvGrpSpPr/>
          <p:nvPr/>
        </p:nvGrpSpPr>
        <p:grpSpPr>
          <a:xfrm>
            <a:off x="551130" y="0"/>
            <a:ext cx="493776" cy="2791968"/>
            <a:chOff x="551130" y="0"/>
            <a:chExt cx="493776" cy="2791968"/>
          </a:xfrm>
        </p:grpSpPr>
        <p:pic>
          <p:nvPicPr>
            <p:cNvPr id="46" name="Picture 45" descr="Unit5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47" name="TextBox 46"/>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5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3388338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33271" y="804322"/>
            <a:ext cx="4526266" cy="353943"/>
          </a:xfrm>
          <a:prstGeom prst="rect">
            <a:avLst/>
          </a:prstGeom>
          <a:noFill/>
          <a:ln w="6350" cmpd="sng">
            <a:solidFill>
              <a:schemeClr val="tx1"/>
            </a:solidFill>
            <a:prstDash val="dash"/>
          </a:ln>
        </p:spPr>
        <p:txBody>
          <a:bodyPr wrap="square" tIns="91440" bIns="91440" rtlCol="0" anchor="ctr" anchorCtr="0">
            <a:spAutoFit/>
          </a:bodyPr>
          <a:lstStyle/>
          <a:p>
            <a:pPr algn="ctr"/>
            <a:r>
              <a:rPr lang="en-US" sz="1100" dirty="0" smtClean="0">
                <a:latin typeface="Futura-Condensed-Normal" pitchFamily="2" charset="0"/>
                <a:cs typeface="Futura Condensed"/>
              </a:rPr>
              <a:t>NAME:    _________________________________________________</a:t>
            </a:r>
          </a:p>
        </p:txBody>
      </p:sp>
      <p:sp>
        <p:nvSpPr>
          <p:cNvPr id="13" name="TextBox 12"/>
          <p:cNvSpPr txBox="1"/>
          <p:nvPr/>
        </p:nvSpPr>
        <p:spPr>
          <a:xfrm>
            <a:off x="2432463" y="1213538"/>
            <a:ext cx="4694500" cy="1015663"/>
          </a:xfrm>
          <a:prstGeom prst="rect">
            <a:avLst/>
          </a:prstGeom>
          <a:noFill/>
          <a:ln>
            <a:noFill/>
          </a:ln>
        </p:spPr>
        <p:txBody>
          <a:bodyPr wrap="square" rtlCol="0">
            <a:spAutoFit/>
          </a:bodyPr>
          <a:lstStyle/>
          <a:p>
            <a:r>
              <a:rPr lang="en-US" sz="1200" dirty="0" smtClean="0">
                <a:latin typeface="Futura-Condensed-Normal" pitchFamily="2" charset="0"/>
                <a:cs typeface="Futura Condensed"/>
              </a:rPr>
              <a:t>How can you help others learn more about Scratch and creative computing? Design an activity that helps other people learn Scratch. It can be an off-computer activity (like Creature Construction), project idea (like Build-a-Band), or challenge activity (like Debug</a:t>
            </a:r>
            <a:r>
              <a:rPr lang="en-US" sz="1200" dirty="0">
                <a:latin typeface="Futura-Condensed-Normal" pitchFamily="2" charset="0"/>
                <a:cs typeface="Futura Condensed"/>
              </a:rPr>
              <a:t> </a:t>
            </a:r>
            <a:r>
              <a:rPr lang="en-US" sz="1200" dirty="0" smtClean="0">
                <a:latin typeface="Futura-Condensed-Normal" pitchFamily="2" charset="0"/>
                <a:cs typeface="Futura Condensed"/>
              </a:rPr>
              <a:t>It!). You could even develop a new type of activity or handout! Brainstorm using the questions below, and then use </a:t>
            </a:r>
            <a:r>
              <a:rPr lang="en-US" sz="1200" dirty="0">
                <a:latin typeface="Futura-Condensed-Normal" pitchFamily="2" charset="0"/>
                <a:cs typeface="Futura Condensed"/>
              </a:rPr>
              <a:t>the activity </a:t>
            </a:r>
            <a:r>
              <a:rPr lang="en-US" sz="1200" dirty="0" smtClean="0">
                <a:latin typeface="Futura-Condensed-Normal" pitchFamily="2" charset="0"/>
                <a:cs typeface="Futura Condensed"/>
              </a:rPr>
              <a:t>and handout planners to give more detail. </a:t>
            </a:r>
            <a:endParaRPr lang="en-US" sz="1200" dirty="0">
              <a:latin typeface="Futura-Condensed-Normal" pitchFamily="2" charset="0"/>
              <a:cs typeface="Futura Condensed"/>
            </a:endParaRPr>
          </a:p>
        </p:txBody>
      </p:sp>
      <p:sp>
        <p:nvSpPr>
          <p:cNvPr id="11" name="TextBox 10"/>
          <p:cNvSpPr txBox="1"/>
          <p:nvPr/>
        </p:nvSpPr>
        <p:spPr>
          <a:xfrm>
            <a:off x="515544" y="7556500"/>
            <a:ext cx="2874286" cy="523220"/>
          </a:xfrm>
          <a:prstGeom prst="rect">
            <a:avLst/>
          </a:prstGeom>
          <a:noFill/>
        </p:spPr>
        <p:txBody>
          <a:bodyPr wrap="square" rtlCol="0">
            <a:spAutoFit/>
          </a:bodyPr>
          <a:lstStyle/>
          <a:p>
            <a:r>
              <a:rPr lang="en-US" sz="2800" dirty="0" smtClean="0">
                <a:solidFill>
                  <a:schemeClr val="bg1"/>
                </a:solidFill>
                <a:latin typeface="Futura-Condensed-Normal" pitchFamily="2" charset="0"/>
                <a:cs typeface="Futura Condensed"/>
              </a:rPr>
              <a:t>TIPS &amp; TRICKS</a:t>
            </a:r>
            <a:endParaRPr lang="en-US" sz="2800" dirty="0">
              <a:solidFill>
                <a:schemeClr val="bg1"/>
              </a:solidFill>
              <a:latin typeface="Futura-Condensed-Normal" pitchFamily="2" charset="0"/>
              <a:cs typeface="Futura Condensed"/>
            </a:endParaRPr>
          </a:p>
        </p:txBody>
      </p:sp>
      <p:grpSp>
        <p:nvGrpSpPr>
          <p:cNvPr id="3" name="Group 2"/>
          <p:cNvGrpSpPr/>
          <p:nvPr/>
        </p:nvGrpSpPr>
        <p:grpSpPr>
          <a:xfrm>
            <a:off x="-1" y="2330487"/>
            <a:ext cx="7303444" cy="568386"/>
            <a:chOff x="-1" y="2330487"/>
            <a:chExt cx="7303444" cy="568386"/>
          </a:xfrm>
        </p:grpSpPr>
        <p:sp>
          <p:nvSpPr>
            <p:cNvPr id="74" name="Rectangle 73"/>
            <p:cNvSpPr/>
            <p:nvPr/>
          </p:nvSpPr>
          <p:spPr>
            <a:xfrm flipH="1">
              <a:off x="-1" y="2330487"/>
              <a:ext cx="7303443" cy="568386"/>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5" name="TextBox 74"/>
            <p:cNvSpPr txBox="1"/>
            <p:nvPr/>
          </p:nvSpPr>
          <p:spPr>
            <a:xfrm flipH="1">
              <a:off x="457199" y="2382606"/>
              <a:ext cx="6187099" cy="461665"/>
            </a:xfrm>
            <a:prstGeom prst="rect">
              <a:avLst/>
            </a:prstGeom>
            <a:noFill/>
          </p:spPr>
          <p:txBody>
            <a:bodyPr wrap="square" rtlCol="0" anchor="ctr" anchorCtr="0">
              <a:spAutoFit/>
            </a:bodyPr>
            <a:lstStyle/>
            <a:p>
              <a:r>
                <a:rPr lang="en-US" sz="2400" dirty="0">
                  <a:solidFill>
                    <a:schemeClr val="bg1"/>
                  </a:solidFill>
                  <a:latin typeface="Futura-Condensed-Normal" pitchFamily="2" charset="0"/>
                  <a:cs typeface="Futura Condensed"/>
                </a:rPr>
                <a:t>WHO IS THIS </a:t>
              </a:r>
              <a:r>
                <a:rPr lang="en-US" sz="2400" dirty="0" smtClean="0">
                  <a:solidFill>
                    <a:schemeClr val="bg1"/>
                  </a:solidFill>
                  <a:latin typeface="Futura-Condensed-Normal" pitchFamily="2" charset="0"/>
                  <a:cs typeface="Futura Condensed"/>
                </a:rPr>
                <a:t>FOR</a:t>
              </a:r>
              <a:r>
                <a:rPr lang="en-US" sz="2400" dirty="0">
                  <a:solidFill>
                    <a:schemeClr val="bg1"/>
                  </a:solidFill>
                  <a:latin typeface="Futura-Condensed-Normal" pitchFamily="2" charset="0"/>
                  <a:cs typeface="Futura Condensed"/>
                </a:rPr>
                <a:t>?</a:t>
              </a:r>
            </a:p>
          </p:txBody>
        </p:sp>
        <p:sp>
          <p:nvSpPr>
            <p:cNvPr id="76" name="Isosceles Triangle 75"/>
            <p:cNvSpPr/>
            <p:nvPr/>
          </p:nvSpPr>
          <p:spPr>
            <a:xfrm rot="16200000">
              <a:off x="6897298" y="2492727"/>
              <a:ext cx="568386"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sp>
        <p:nvSpPr>
          <p:cNvPr id="21" name="TextBox 20"/>
          <p:cNvSpPr txBox="1"/>
          <p:nvPr/>
        </p:nvSpPr>
        <p:spPr>
          <a:xfrm flipH="1">
            <a:off x="457199" y="2939403"/>
            <a:ext cx="6669763" cy="312393"/>
          </a:xfrm>
          <a:prstGeom prst="rect">
            <a:avLst/>
          </a:prstGeom>
          <a:noFill/>
        </p:spPr>
        <p:txBody>
          <a:bodyPr wrap="square" rtlCol="0">
            <a:spAutoFit/>
          </a:bodyPr>
          <a:lstStyle/>
          <a:p>
            <a:pPr>
              <a:lnSpc>
                <a:spcPct val="130000"/>
              </a:lnSpc>
            </a:pPr>
            <a:r>
              <a:rPr lang="en-US" sz="1100" dirty="0" smtClean="0">
                <a:solidFill>
                  <a:srgbClr val="000000"/>
                </a:solidFill>
                <a:latin typeface="Futura-Condensed-Normal" pitchFamily="2" charset="0"/>
                <a:cs typeface="Futura Condensed"/>
              </a:rPr>
              <a:t>Who is your audience? Who do you want to help learn more about Scratch and creative computing?</a:t>
            </a:r>
            <a:endParaRPr lang="en-US" sz="1100" dirty="0">
              <a:solidFill>
                <a:srgbClr val="000000"/>
              </a:solidFill>
              <a:latin typeface="Futura-Condensed-Normal" pitchFamily="2" charset="0"/>
              <a:cs typeface="Futura Condensed"/>
            </a:endParaRPr>
          </a:p>
        </p:txBody>
      </p:sp>
      <p:grpSp>
        <p:nvGrpSpPr>
          <p:cNvPr id="4" name="Group 3"/>
          <p:cNvGrpSpPr/>
          <p:nvPr/>
        </p:nvGrpSpPr>
        <p:grpSpPr>
          <a:xfrm>
            <a:off x="-1" y="4978496"/>
            <a:ext cx="7316434" cy="568386"/>
            <a:chOff x="-1" y="4978496"/>
            <a:chExt cx="7316434" cy="568386"/>
          </a:xfrm>
        </p:grpSpPr>
        <p:sp>
          <p:nvSpPr>
            <p:cNvPr id="55" name="Rectangle 54"/>
            <p:cNvSpPr/>
            <p:nvPr/>
          </p:nvSpPr>
          <p:spPr>
            <a:xfrm flipH="1">
              <a:off x="-1" y="4978496"/>
              <a:ext cx="7316433" cy="568386"/>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6" name="Isosceles Triangle 55"/>
            <p:cNvSpPr/>
            <p:nvPr/>
          </p:nvSpPr>
          <p:spPr>
            <a:xfrm rot="16200000">
              <a:off x="6910288" y="5140736"/>
              <a:ext cx="568386"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93" name="TextBox 92"/>
            <p:cNvSpPr txBox="1"/>
            <p:nvPr/>
          </p:nvSpPr>
          <p:spPr>
            <a:xfrm flipH="1">
              <a:off x="457200" y="5030614"/>
              <a:ext cx="6547881"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WHAT WILL THEY LEARN?</a:t>
              </a:r>
              <a:endParaRPr lang="en-US" sz="2400" dirty="0">
                <a:solidFill>
                  <a:schemeClr val="bg1"/>
                </a:solidFill>
                <a:latin typeface="Futura-Condensed-Normal" pitchFamily="2" charset="0"/>
                <a:cs typeface="Futura Condensed"/>
              </a:endParaRPr>
            </a:p>
          </p:txBody>
        </p:sp>
      </p:grpSp>
      <p:sp>
        <p:nvSpPr>
          <p:cNvPr id="64" name="TextBox 63"/>
          <p:cNvSpPr txBox="1"/>
          <p:nvPr/>
        </p:nvSpPr>
        <p:spPr>
          <a:xfrm flipH="1">
            <a:off x="457200" y="5589384"/>
            <a:ext cx="6187099" cy="261610"/>
          </a:xfrm>
          <a:prstGeom prst="rect">
            <a:avLst/>
          </a:prstGeom>
          <a:noFill/>
        </p:spPr>
        <p:txBody>
          <a:bodyPr wrap="square" rtlCol="0">
            <a:spAutoFit/>
          </a:bodyPr>
          <a:lstStyle/>
          <a:p>
            <a:r>
              <a:rPr lang="en-US" sz="1100" dirty="0" smtClean="0">
                <a:latin typeface="Futura-Condensed-Normal" pitchFamily="2" charset="0"/>
                <a:cs typeface="Futura Condensed"/>
              </a:rPr>
              <a:t>What are the learning goals? What new things do </a:t>
            </a:r>
            <a:r>
              <a:rPr lang="en-US" sz="1100" dirty="0">
                <a:latin typeface="Futura-Condensed-Normal" pitchFamily="2" charset="0"/>
                <a:cs typeface="Futura Condensed"/>
              </a:rPr>
              <a:t>you hope people will </a:t>
            </a:r>
            <a:r>
              <a:rPr lang="en-US" sz="1100" dirty="0" smtClean="0">
                <a:latin typeface="Futura-Condensed-Normal" pitchFamily="2" charset="0"/>
                <a:cs typeface="Futura Condensed"/>
              </a:rPr>
              <a:t>learn from </a:t>
            </a:r>
            <a:r>
              <a:rPr lang="en-US" sz="1100" dirty="0">
                <a:latin typeface="Futura-Condensed-Normal" pitchFamily="2" charset="0"/>
                <a:cs typeface="Futura Condensed"/>
              </a:rPr>
              <a:t>using your </a:t>
            </a:r>
            <a:r>
              <a:rPr lang="en-US" sz="1100" dirty="0" smtClean="0">
                <a:latin typeface="Futura-Condensed-Normal" pitchFamily="2" charset="0"/>
                <a:cs typeface="Futura Condensed"/>
              </a:rPr>
              <a:t>activity?</a:t>
            </a:r>
            <a:endParaRPr lang="en-US" sz="1100" dirty="0">
              <a:latin typeface="Futura-Condensed-Normal" pitchFamily="2" charset="0"/>
              <a:cs typeface="Futura Condensed"/>
            </a:endParaRPr>
          </a:p>
        </p:txBody>
      </p:sp>
      <p:grpSp>
        <p:nvGrpSpPr>
          <p:cNvPr id="6" name="Group 5"/>
          <p:cNvGrpSpPr/>
          <p:nvPr/>
        </p:nvGrpSpPr>
        <p:grpSpPr>
          <a:xfrm>
            <a:off x="-1" y="7526911"/>
            <a:ext cx="7303442" cy="572382"/>
            <a:chOff x="-1" y="7526911"/>
            <a:chExt cx="7303442" cy="572382"/>
          </a:xfrm>
        </p:grpSpPr>
        <p:sp>
          <p:nvSpPr>
            <p:cNvPr id="99" name="Rectangle 98"/>
            <p:cNvSpPr/>
            <p:nvPr/>
          </p:nvSpPr>
          <p:spPr>
            <a:xfrm flipH="1">
              <a:off x="-1" y="7526911"/>
              <a:ext cx="7303442" cy="568386"/>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00" name="TextBox 99"/>
            <p:cNvSpPr txBox="1"/>
            <p:nvPr/>
          </p:nvSpPr>
          <p:spPr>
            <a:xfrm flipH="1">
              <a:off x="457200" y="7579028"/>
              <a:ext cx="3402082" cy="461664"/>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WHAT DO THEY NEED?</a:t>
              </a:r>
              <a:endParaRPr lang="en-US" sz="2400" dirty="0">
                <a:solidFill>
                  <a:schemeClr val="bg1"/>
                </a:solidFill>
                <a:latin typeface="Futura-Condensed-Normal" pitchFamily="2" charset="0"/>
                <a:cs typeface="Futura Condensed"/>
              </a:endParaRPr>
            </a:p>
          </p:txBody>
        </p:sp>
        <p:sp>
          <p:nvSpPr>
            <p:cNvPr id="101" name="Isosceles Triangle 100"/>
            <p:cNvSpPr/>
            <p:nvPr/>
          </p:nvSpPr>
          <p:spPr>
            <a:xfrm rot="16200000">
              <a:off x="6897294" y="7693147"/>
              <a:ext cx="568386"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sp>
        <p:nvSpPr>
          <p:cNvPr id="67" name="TextBox 66"/>
          <p:cNvSpPr txBox="1"/>
          <p:nvPr/>
        </p:nvSpPr>
        <p:spPr>
          <a:xfrm flipH="1">
            <a:off x="457200" y="8137154"/>
            <a:ext cx="6187099" cy="261610"/>
          </a:xfrm>
          <a:prstGeom prst="rect">
            <a:avLst/>
          </a:prstGeom>
          <a:noFill/>
        </p:spPr>
        <p:txBody>
          <a:bodyPr wrap="square" rtlCol="0">
            <a:spAutoFit/>
          </a:bodyPr>
          <a:lstStyle/>
          <a:p>
            <a:pPr algn="just"/>
            <a:r>
              <a:rPr lang="en-US" sz="1100" dirty="0" smtClean="0">
                <a:solidFill>
                  <a:srgbClr val="000000"/>
                </a:solidFill>
                <a:latin typeface="Futura-Condensed-Normal" pitchFamily="2" charset="0"/>
                <a:cs typeface="Futura Condensed"/>
              </a:rPr>
              <a:t>What supplies will people need? What other types of support will help people successfully engage in your activity?</a:t>
            </a:r>
            <a:endParaRPr lang="en-US" sz="1100" dirty="0">
              <a:solidFill>
                <a:srgbClr val="000000"/>
              </a:solidFill>
              <a:latin typeface="Futura-Condensed-Normal" pitchFamily="2" charset="0"/>
            </a:endParaRPr>
          </a:p>
        </p:txBody>
      </p:sp>
      <p:sp>
        <p:nvSpPr>
          <p:cNvPr id="25" name="TextBox 24"/>
          <p:cNvSpPr txBox="1"/>
          <p:nvPr/>
        </p:nvSpPr>
        <p:spPr>
          <a:xfrm>
            <a:off x="457995" y="647673"/>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ACTIVITY</a:t>
            </a:r>
          </a:p>
          <a:p>
            <a:r>
              <a:rPr lang="en-US" sz="3400" dirty="0" smtClean="0">
                <a:latin typeface="Futura-Condensed-Normal" pitchFamily="2" charset="0"/>
                <a:cs typeface="Futura Condensed"/>
              </a:rPr>
              <a:t>DESIGN</a:t>
            </a:r>
          </a:p>
        </p:txBody>
      </p:sp>
    </p:spTree>
    <p:extLst>
      <p:ext uri="{BB962C8B-B14F-4D97-AF65-F5344CB8AC3E}">
        <p14:creationId xmlns:p14="http://schemas.microsoft.com/office/powerpoint/2010/main" xmlns="" val="3382197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51129" y="8122124"/>
            <a:ext cx="3094021" cy="1295846"/>
            <a:chOff x="551129" y="8122124"/>
            <a:chExt cx="3094021" cy="1295846"/>
          </a:xfrm>
        </p:grpSpPr>
        <p:sp>
          <p:nvSpPr>
            <p:cNvPr id="100" name="TextBox 99"/>
            <p:cNvSpPr txBox="1"/>
            <p:nvPr/>
          </p:nvSpPr>
          <p:spPr>
            <a:xfrm>
              <a:off x="560160" y="8217641"/>
              <a:ext cx="3084990" cy="1200329"/>
            </a:xfrm>
            <a:prstGeom prst="rect">
              <a:avLst/>
            </a:prstGeom>
            <a:noFill/>
            <a:ln w="6350" cmpd="sng">
              <a:noFill/>
              <a:prstDash val="dash"/>
            </a:ln>
          </p:spPr>
          <p:txBody>
            <a:bodyPr wrap="square" rtlCol="0">
              <a:spAutoFit/>
            </a:bodyPr>
            <a:lstStyle/>
            <a:p>
              <a:r>
                <a:rPr lang="en-US" sz="1200" i="1" dirty="0" smtClean="0">
                  <a:latin typeface="Futura Condensed"/>
                  <a:cs typeface="Futura Condensed"/>
                </a:rPr>
                <a:t>  </a:t>
              </a:r>
            </a:p>
            <a:p>
              <a:pPr marL="171450" indent="-171450">
                <a:buFont typeface="Lucida Grande"/>
                <a:buChar char="+"/>
              </a:pPr>
              <a:r>
                <a:rPr lang="en-US" sz="1200" i="1" dirty="0">
                  <a:latin typeface="Futura Condensed"/>
                  <a:cs typeface="Futura Condensed"/>
                </a:rPr>
                <a:t> </a:t>
              </a:r>
            </a:p>
            <a:p>
              <a:r>
                <a:rPr lang="en-US" sz="1200" i="1" dirty="0" smtClean="0">
                  <a:latin typeface="Futura Condensed"/>
                  <a:cs typeface="Futura Condensed"/>
                </a:rPr>
                <a:t> </a:t>
              </a:r>
            </a:p>
            <a:p>
              <a:pPr marL="171450" indent="-171450">
                <a:buFont typeface="Lucida Grande"/>
                <a:buChar char="+"/>
              </a:pPr>
              <a:r>
                <a:rPr lang="en-US" sz="1200" i="1" dirty="0" smtClean="0">
                  <a:latin typeface="Futura Condensed"/>
                  <a:cs typeface="Futura Condensed"/>
                </a:rPr>
                <a:t> </a:t>
              </a:r>
            </a:p>
            <a:p>
              <a:pPr marL="171450" indent="-171450">
                <a:buFont typeface="Lucida Grande"/>
                <a:buChar char="+"/>
              </a:pPr>
              <a:endParaRPr lang="en-US" sz="1200" i="1" dirty="0">
                <a:latin typeface="Futura Condensed"/>
                <a:cs typeface="Futura Condensed"/>
              </a:endParaRPr>
            </a:p>
            <a:p>
              <a:pPr marL="171450" indent="-171450">
                <a:buFont typeface="Lucida Grande"/>
                <a:buChar char="+"/>
              </a:pPr>
              <a:r>
                <a:rPr lang="en-US" sz="1200" i="1" dirty="0" smtClean="0">
                  <a:latin typeface="Futura Condensed"/>
                  <a:cs typeface="Futura Condensed"/>
                </a:rPr>
                <a:t> </a:t>
              </a:r>
            </a:p>
          </p:txBody>
        </p:sp>
        <p:sp>
          <p:nvSpPr>
            <p:cNvPr id="101" name="TextBox 100"/>
            <p:cNvSpPr txBox="1"/>
            <p:nvPr/>
          </p:nvSpPr>
          <p:spPr>
            <a:xfrm>
              <a:off x="551129" y="8122124"/>
              <a:ext cx="1077939" cy="276999"/>
            </a:xfrm>
            <a:prstGeom prst="rect">
              <a:avLst/>
            </a:prstGeom>
            <a:noFill/>
          </p:spPr>
          <p:txBody>
            <a:bodyPr wrap="none" rtlCol="0">
              <a:spAutoFit/>
            </a:bodyPr>
            <a:lstStyle/>
            <a:p>
              <a:r>
                <a:rPr lang="en-US" sz="1200" dirty="0" smtClean="0">
                  <a:solidFill>
                    <a:srgbClr val="D9D9D9"/>
                  </a:solidFill>
                  <a:latin typeface="Futura Condensed"/>
                  <a:cs typeface="Futura Condensed"/>
                </a:rPr>
                <a:t>(TIPS AND TRICKS) </a:t>
              </a:r>
              <a:endParaRPr lang="en-US" sz="1200" dirty="0">
                <a:solidFill>
                  <a:srgbClr val="D9D9D9"/>
                </a:solidFill>
                <a:latin typeface="Futura Condensed"/>
                <a:cs typeface="Futura Condensed"/>
              </a:endParaRPr>
            </a:p>
          </p:txBody>
        </p:sp>
      </p:grpSp>
      <p:grpSp>
        <p:nvGrpSpPr>
          <p:cNvPr id="4" name="Group 3"/>
          <p:cNvGrpSpPr/>
          <p:nvPr/>
        </p:nvGrpSpPr>
        <p:grpSpPr>
          <a:xfrm>
            <a:off x="457995" y="2830659"/>
            <a:ext cx="6857205" cy="4474127"/>
            <a:chOff x="457995" y="2830659"/>
            <a:chExt cx="6857205" cy="4474127"/>
          </a:xfrm>
        </p:grpSpPr>
        <p:grpSp>
          <p:nvGrpSpPr>
            <p:cNvPr id="56" name="Group 55"/>
            <p:cNvGrpSpPr/>
            <p:nvPr/>
          </p:nvGrpSpPr>
          <p:grpSpPr>
            <a:xfrm>
              <a:off x="457995" y="2830659"/>
              <a:ext cx="3324338" cy="4468261"/>
              <a:chOff x="422410" y="2830659"/>
              <a:chExt cx="3324338" cy="4468261"/>
            </a:xfrm>
          </p:grpSpPr>
          <p:sp>
            <p:nvSpPr>
              <p:cNvPr id="57" name="TextBox 56"/>
              <p:cNvSpPr txBox="1"/>
              <p:nvPr/>
            </p:nvSpPr>
            <p:spPr>
              <a:xfrm>
                <a:off x="515544" y="3328603"/>
                <a:ext cx="3231204" cy="3970317"/>
              </a:xfrm>
              <a:prstGeom prst="rect">
                <a:avLst/>
              </a:prstGeom>
              <a:noFill/>
              <a:ln w="6350" cmpd="sng">
                <a:solidFill>
                  <a:schemeClr val="tx1"/>
                </a:solidFill>
                <a:prstDash val="dash"/>
              </a:ln>
            </p:spPr>
            <p:txBody>
              <a:bodyPr wrap="square" rtlCol="0">
                <a:spAutoFit/>
              </a:bodyPr>
              <a:lstStyle/>
              <a:p>
                <a:endParaRPr lang="en-US" sz="600" dirty="0" smtClean="0">
                  <a:latin typeface="Futura Condensed"/>
                  <a:cs typeface="Futura Condensed"/>
                </a:endParaRPr>
              </a:p>
              <a:p>
                <a:endParaRPr lang="en-US" sz="600" dirty="0" smtClean="0">
                  <a:latin typeface="Futura Condensed"/>
                  <a:cs typeface="Futura Condensed"/>
                </a:endParaRPr>
              </a:p>
              <a:p>
                <a:pPr marL="171450" indent="-171450">
                  <a:buFont typeface="Wingdings" charset="2"/>
                  <a:buChar char="q"/>
                </a:pPr>
                <a:r>
                  <a:rPr lang="en-US" sz="1100" dirty="0" smtClean="0">
                    <a:latin typeface="Futura Condensed"/>
                    <a:cs typeface="Futura Condensed"/>
                  </a:rPr>
                  <a:t>What will learners create? How will they do this?</a:t>
                </a:r>
                <a:endParaRPr lang="en-US" sz="1100" dirty="0">
                  <a:latin typeface="Futura Condensed"/>
                  <a:cs typeface="Futura Condensed"/>
                </a:endParaRPr>
              </a:p>
              <a:p>
                <a:pPr marL="171450" indent="-171450">
                  <a:buFont typeface="Wingdings" charset="2"/>
                  <a:buChar char="q"/>
                </a:pPr>
                <a:endParaRPr lang="en-US" sz="1100" dirty="0" smtClean="0">
                  <a:latin typeface="Futura Condensed"/>
                  <a:cs typeface="Futura Condensed"/>
                </a:endParaRPr>
              </a:p>
              <a:p>
                <a:pPr marL="171450" indent="-171450">
                  <a:buFont typeface="Wingdings" charset="2"/>
                  <a:buChar char="q"/>
                </a:pPr>
                <a:endParaRPr lang="en-US" sz="1200" dirty="0" smtClean="0">
                  <a:latin typeface="Futura Condensed"/>
                  <a:cs typeface="Futura Condensed"/>
                </a:endParaRPr>
              </a:p>
              <a:p>
                <a:pPr marL="171450" indent="-171450">
                  <a:buFont typeface="Wingdings" charset="2"/>
                  <a:buChar char="q"/>
                </a:pPr>
                <a:endParaRPr lang="en-US" sz="1200" dirty="0" smtClean="0">
                  <a:latin typeface="Futura Condensed"/>
                  <a:cs typeface="Futura Condensed"/>
                </a:endParaRPr>
              </a:p>
              <a:p>
                <a:pPr marL="171450" indent="-171450">
                  <a:buFont typeface="Wingdings" charset="2"/>
                  <a:buChar char="q"/>
                </a:pPr>
                <a:endParaRPr lang="en-US" sz="1200" dirty="0">
                  <a:latin typeface="Futura Condensed"/>
                  <a:cs typeface="Futura Condensed"/>
                </a:endParaRPr>
              </a:p>
              <a:p>
                <a:pPr marL="171450" indent="-171450">
                  <a:buFont typeface="Wingdings" charset="2"/>
                  <a:buChar char="q"/>
                </a:pPr>
                <a:endParaRPr lang="en-US" sz="1200" dirty="0" smtClean="0">
                  <a:latin typeface="Futura Condensed"/>
                  <a:cs typeface="Futura Condensed"/>
                </a:endParaRPr>
              </a:p>
              <a:p>
                <a:pPr marL="171450" indent="-171450">
                  <a:buFont typeface="Wingdings" charset="2"/>
                  <a:buChar char="q"/>
                </a:pPr>
                <a:endParaRPr lang="en-US" sz="1200" dirty="0" smtClean="0">
                  <a:latin typeface="Futura Condensed"/>
                  <a:cs typeface="Futura Condensed"/>
                </a:endParaRPr>
              </a:p>
              <a:p>
                <a:endParaRPr lang="en-US" sz="1200" dirty="0">
                  <a:latin typeface="Futura Condensed"/>
                  <a:cs typeface="Futura Condensed"/>
                </a:endParaRPr>
              </a:p>
              <a:p>
                <a:endParaRPr lang="en-US" sz="600" dirty="0" smtClean="0">
                  <a:latin typeface="Futura Condensed"/>
                  <a:cs typeface="Futura Condensed"/>
                </a:endParaRPr>
              </a:p>
              <a:p>
                <a:pPr marL="171450" indent="-171450" algn="just">
                  <a:buFont typeface="Wingdings" charset="2"/>
                  <a:buChar char="q"/>
                </a:pPr>
                <a:r>
                  <a:rPr lang="en-US" sz="1100" dirty="0" smtClean="0">
                    <a:latin typeface="Futura Condensed"/>
                    <a:cs typeface="Futura Condensed"/>
                  </a:rPr>
                  <a:t>How will learners share their work with others?</a:t>
                </a:r>
                <a:endParaRPr lang="en-US" sz="1100" spc="-10" dirty="0" smtClean="0">
                  <a:latin typeface="Futura Condensed"/>
                  <a:cs typeface="Futura Condensed"/>
                </a:endParaRPr>
              </a:p>
              <a:p>
                <a:pPr marL="171450" indent="-171450" algn="just">
                  <a:buFont typeface="Wingdings" charset="2"/>
                  <a:buChar char="q"/>
                </a:pPr>
                <a:endParaRPr lang="en-US" sz="1200" spc="-10" dirty="0">
                  <a:latin typeface="Futura Condensed"/>
                  <a:cs typeface="Futura Condensed"/>
                </a:endParaRPr>
              </a:p>
              <a:p>
                <a:pPr marL="171450" indent="-171450" algn="just">
                  <a:buFont typeface="Wingdings" charset="2"/>
                  <a:buChar char="q"/>
                </a:pPr>
                <a:endParaRPr lang="en-US" sz="1200" spc="-10" dirty="0" smtClean="0">
                  <a:latin typeface="Futura Condensed"/>
                  <a:cs typeface="Futura Condensed"/>
                </a:endParaRPr>
              </a:p>
              <a:p>
                <a:pPr marL="171450" indent="-171450" algn="just">
                  <a:buFont typeface="Wingdings" charset="2"/>
                  <a:buChar char="q"/>
                </a:pPr>
                <a:endParaRPr lang="en-US" sz="1200" spc="-10" dirty="0">
                  <a:latin typeface="Futura Condensed"/>
                  <a:cs typeface="Futura Condensed"/>
                </a:endParaRPr>
              </a:p>
              <a:p>
                <a:pPr marL="171450" indent="-171450" algn="just">
                  <a:buFont typeface="Wingdings" charset="2"/>
                  <a:buChar char="q"/>
                </a:pPr>
                <a:endParaRPr lang="en-US" sz="1200" spc="-10" dirty="0" smtClean="0">
                  <a:latin typeface="Futura Condensed"/>
                  <a:cs typeface="Futura Condensed"/>
                </a:endParaRPr>
              </a:p>
              <a:p>
                <a:pPr marL="171450" indent="-171450" algn="just">
                  <a:buFont typeface="Wingdings" charset="2"/>
                  <a:buChar char="q"/>
                </a:pPr>
                <a:endParaRPr lang="en-US" sz="1200" spc="-10" dirty="0" smtClean="0">
                  <a:latin typeface="Futura Condensed"/>
                  <a:cs typeface="Futura Condensed"/>
                </a:endParaRPr>
              </a:p>
              <a:p>
                <a:pPr algn="just"/>
                <a:endParaRPr lang="en-US" sz="1200" spc="-10" dirty="0">
                  <a:latin typeface="Futura Condensed"/>
                  <a:cs typeface="Futura Condensed"/>
                </a:endParaRPr>
              </a:p>
              <a:p>
                <a:pPr marL="171450" indent="-171450">
                  <a:buFont typeface="Wingdings" charset="2"/>
                  <a:buChar char="q"/>
                </a:pPr>
                <a:endParaRPr lang="en-US" sz="600" dirty="0">
                  <a:latin typeface="Futura Condensed"/>
                  <a:cs typeface="Futura Condensed"/>
                </a:endParaRPr>
              </a:p>
              <a:p>
                <a:pPr marL="171450" indent="-171450">
                  <a:buFont typeface="Wingdings" charset="2"/>
                  <a:buChar char="q"/>
                </a:pPr>
                <a:r>
                  <a:rPr lang="en-US" sz="1100" dirty="0" smtClean="0">
                    <a:latin typeface="Futura Condensed"/>
                    <a:cs typeface="Futura Condensed"/>
                  </a:rPr>
                  <a:t>How will learners reflect on their designs?</a:t>
                </a:r>
                <a:r>
                  <a:rPr lang="en-US" sz="1000" dirty="0" smtClean="0">
                    <a:latin typeface="Futura Condensed"/>
                    <a:cs typeface="Futura Condensed"/>
                  </a:rPr>
                  <a:t> </a:t>
                </a:r>
                <a:endParaRPr lang="en-US" sz="1200" dirty="0" smtClean="0">
                  <a:latin typeface="Futura Condensed"/>
                  <a:cs typeface="Futura Condensed"/>
                </a:endParaRPr>
              </a:p>
              <a:p>
                <a:endParaRPr lang="en-US" sz="1200" i="1" dirty="0">
                  <a:latin typeface="Futura Condensed"/>
                  <a:cs typeface="Futura Condensed"/>
                </a:endParaRPr>
              </a:p>
              <a:p>
                <a:pPr marL="171450" indent="-171450">
                  <a:buFont typeface="Wingdings" charset="2"/>
                  <a:buChar char="q"/>
                </a:pPr>
                <a:endParaRPr lang="en-US" sz="1200" i="1" dirty="0" smtClean="0">
                  <a:latin typeface="Futura Condensed"/>
                  <a:cs typeface="Futura Condensed"/>
                </a:endParaRPr>
              </a:p>
              <a:p>
                <a:endParaRPr lang="en-US" sz="1200" i="1" dirty="0" smtClean="0">
                  <a:latin typeface="Futura Condensed"/>
                  <a:cs typeface="Futura Condensed"/>
                </a:endParaRPr>
              </a:p>
            </p:txBody>
          </p:sp>
          <p:sp>
            <p:nvSpPr>
              <p:cNvPr id="58" name="TextBox 57"/>
              <p:cNvSpPr txBox="1"/>
              <p:nvPr/>
            </p:nvSpPr>
            <p:spPr>
              <a:xfrm>
                <a:off x="422410" y="2830659"/>
                <a:ext cx="3307404" cy="338554"/>
              </a:xfrm>
              <a:prstGeom prst="rect">
                <a:avLst/>
              </a:prstGeom>
              <a:noFill/>
            </p:spPr>
            <p:txBody>
              <a:bodyPr wrap="square" rtlCol="0">
                <a:spAutoFit/>
              </a:bodyPr>
              <a:lstStyle/>
              <a:p>
                <a:r>
                  <a:rPr lang="en-US" sz="1600" dirty="0">
                    <a:latin typeface="Futura Condensed"/>
                    <a:cs typeface="Futura Condensed"/>
                  </a:rPr>
                  <a:t>ACTIVITY DESCRIPTION</a:t>
                </a:r>
              </a:p>
            </p:txBody>
          </p:sp>
          <p:cxnSp>
            <p:nvCxnSpPr>
              <p:cNvPr id="59" name="Straight Connector 58"/>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4007796" y="2830659"/>
              <a:ext cx="3307404" cy="1328941"/>
              <a:chOff x="4007796" y="2830659"/>
              <a:chExt cx="3307404" cy="1328941"/>
            </a:xfrm>
          </p:grpSpPr>
          <p:sp>
            <p:nvSpPr>
              <p:cNvPr id="61" name="TextBox 60"/>
              <p:cNvSpPr txBox="1"/>
              <p:nvPr/>
            </p:nvSpPr>
            <p:spPr>
              <a:xfrm>
                <a:off x="4104914"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endParaRPr lang="en-US" sz="1200" i="1" dirty="0" smtClean="0">
                  <a:latin typeface="Futura Condensed"/>
                  <a:cs typeface="Futura Condensed"/>
                </a:endParaRPr>
              </a:p>
              <a:p>
                <a:pPr marL="171450" indent="-171450">
                  <a:buFont typeface="Wingdings" charset="2"/>
                  <a:buChar char="q"/>
                </a:pPr>
                <a:r>
                  <a:rPr lang="en-US" sz="1200" i="1" dirty="0" smtClean="0">
                    <a:latin typeface="Futura Condensed"/>
                    <a:cs typeface="Futura Condensed"/>
                  </a:rPr>
                  <a:t>   </a:t>
                </a:r>
              </a:p>
              <a:p>
                <a:endParaRPr lang="en-US" sz="1200" i="1" dirty="0">
                  <a:latin typeface="Futura Condensed"/>
                  <a:cs typeface="Futura Condensed"/>
                </a:endParaRPr>
              </a:p>
              <a:p>
                <a:pPr marL="171450" indent="-171450">
                  <a:buFont typeface="Wingdings" charset="2"/>
                  <a:buChar char="q"/>
                </a:pPr>
                <a:r>
                  <a:rPr lang="en-US" sz="1200" i="1" dirty="0" smtClean="0">
                    <a:latin typeface="Futura Condensed"/>
                    <a:cs typeface="Futura Condensed"/>
                  </a:rPr>
                  <a:t> </a:t>
                </a:r>
              </a:p>
            </p:txBody>
          </p:sp>
          <p:sp>
            <p:nvSpPr>
              <p:cNvPr id="62" name="TextBox 61"/>
              <p:cNvSpPr txBox="1"/>
              <p:nvPr/>
            </p:nvSpPr>
            <p:spPr>
              <a:xfrm>
                <a:off x="4007796" y="2830659"/>
                <a:ext cx="3307404" cy="338554"/>
              </a:xfrm>
              <a:prstGeom prst="rect">
                <a:avLst/>
              </a:prstGeom>
              <a:noFill/>
            </p:spPr>
            <p:txBody>
              <a:bodyPr wrap="square" rtlCol="0">
                <a:spAutoFit/>
              </a:bodyPr>
              <a:lstStyle/>
              <a:p>
                <a:r>
                  <a:rPr lang="en-US" sz="1600" dirty="0" smtClean="0">
                    <a:latin typeface="Futura Condensed"/>
                    <a:cs typeface="Futura Condensed"/>
                  </a:rPr>
                  <a:t>RESOURCES</a:t>
                </a:r>
                <a:endParaRPr lang="en-US" sz="1600" dirty="0">
                  <a:latin typeface="Futura Condensed"/>
                  <a:cs typeface="Futura Condensed"/>
                </a:endParaRPr>
              </a:p>
            </p:txBody>
          </p:sp>
          <p:cxnSp>
            <p:nvCxnSpPr>
              <p:cNvPr id="63" name="Straight Connector 62"/>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4007796" y="4219158"/>
              <a:ext cx="3307404" cy="1696156"/>
              <a:chOff x="3992282" y="2866644"/>
              <a:chExt cx="3307404" cy="1696156"/>
            </a:xfrm>
          </p:grpSpPr>
          <p:sp>
            <p:nvSpPr>
              <p:cNvPr id="65" name="TextBox 64"/>
              <p:cNvSpPr txBox="1"/>
              <p:nvPr/>
            </p:nvSpPr>
            <p:spPr>
              <a:xfrm>
                <a:off x="4089400" y="3362471"/>
                <a:ext cx="3117152" cy="120032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endParaRPr lang="en-US" sz="1200" i="1" dirty="0" smtClean="0">
                  <a:solidFill>
                    <a:srgbClr val="000000"/>
                  </a:solidFill>
                  <a:latin typeface="Futura Condensed"/>
                  <a:cs typeface="Futura Condensed"/>
                </a:endParaRPr>
              </a:p>
              <a:p>
                <a:pPr marL="171450" indent="-171450">
                  <a:buFont typeface="Lucida Grande"/>
                  <a:buChar char="+"/>
                </a:pPr>
                <a:r>
                  <a:rPr lang="en-US" sz="1200" i="1" dirty="0" smtClean="0">
                    <a:solidFill>
                      <a:srgbClr val="000000"/>
                    </a:solidFill>
                    <a:latin typeface="Futura Condensed"/>
                    <a:cs typeface="Futura Condensed"/>
                  </a:rPr>
                  <a:t> </a:t>
                </a:r>
              </a:p>
              <a:p>
                <a:pPr marL="171450" indent="-171450">
                  <a:buFont typeface="Lucida Grande"/>
                  <a:buChar char="+"/>
                </a:pPr>
                <a:endParaRPr lang="en-US" sz="1200" i="1" dirty="0">
                  <a:solidFill>
                    <a:srgbClr val="000000"/>
                  </a:solidFill>
                  <a:latin typeface="Futura Condensed"/>
                  <a:cs typeface="Futura Condensed"/>
                </a:endParaRPr>
              </a:p>
              <a:p>
                <a:pPr marL="171450" indent="-171450">
                  <a:buFont typeface="Lucida Grande"/>
                  <a:buChar char="+"/>
                </a:pPr>
                <a:r>
                  <a:rPr lang="en-US" sz="1200" i="1" dirty="0" smtClean="0">
                    <a:solidFill>
                      <a:srgbClr val="000000"/>
                    </a:solidFill>
                    <a:latin typeface="Futura Condensed"/>
                    <a:cs typeface="Futura Condensed"/>
                  </a:rPr>
                  <a:t> </a:t>
                </a:r>
              </a:p>
              <a:p>
                <a:pPr marL="171450" indent="-171450">
                  <a:buFont typeface="Lucida Grande"/>
                  <a:buChar char="+"/>
                </a:pPr>
                <a:endParaRPr lang="en-US" sz="1200" i="1" dirty="0">
                  <a:latin typeface="Futura Condensed"/>
                  <a:cs typeface="Futura Condensed"/>
                </a:endParaRPr>
              </a:p>
              <a:p>
                <a:pPr marL="171450" indent="-171450">
                  <a:buFont typeface="Lucida Grande"/>
                  <a:buChar char="+"/>
                </a:pPr>
                <a:r>
                  <a:rPr lang="en-US" sz="1200" i="1" dirty="0" smtClean="0">
                    <a:latin typeface="Futura Condensed"/>
                    <a:cs typeface="Futura Condensed"/>
                  </a:rPr>
                  <a:t> </a:t>
                </a:r>
              </a:p>
            </p:txBody>
          </p:sp>
          <p:sp>
            <p:nvSpPr>
              <p:cNvPr id="66" name="TextBox 65"/>
              <p:cNvSpPr txBox="1"/>
              <p:nvPr/>
            </p:nvSpPr>
            <p:spPr>
              <a:xfrm>
                <a:off x="3992282" y="2866644"/>
                <a:ext cx="3307404" cy="338554"/>
              </a:xfrm>
              <a:prstGeom prst="rect">
                <a:avLst/>
              </a:prstGeom>
              <a:noFill/>
            </p:spPr>
            <p:txBody>
              <a:bodyPr wrap="square" rtlCol="0">
                <a:spAutoFit/>
              </a:bodyPr>
              <a:lstStyle/>
              <a:p>
                <a:r>
                  <a:rPr lang="en-US" sz="1600" dirty="0" smtClean="0">
                    <a:latin typeface="Futura Condensed"/>
                    <a:cs typeface="Futura Condensed"/>
                  </a:rPr>
                  <a:t>REFLECTION PROMPTS</a:t>
                </a:r>
                <a:endParaRPr lang="en-US" sz="1600" dirty="0">
                  <a:latin typeface="Futura Condensed"/>
                  <a:cs typeface="Futura Condensed"/>
                </a:endParaRPr>
              </a:p>
            </p:txBody>
          </p:sp>
          <p:cxnSp>
            <p:nvCxnSpPr>
              <p:cNvPr id="67" name="Straight Connector 66"/>
              <p:cNvCxnSpPr/>
              <p:nvPr/>
            </p:nvCxnSpPr>
            <p:spPr>
              <a:xfrm flipV="1">
                <a:off x="4089400" y="3197493"/>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p:cNvGrpSpPr/>
            <p:nvPr/>
          </p:nvGrpSpPr>
          <p:grpSpPr>
            <a:xfrm>
              <a:off x="4007796" y="5977962"/>
              <a:ext cx="3307404" cy="1326824"/>
              <a:chOff x="3992282" y="2934380"/>
              <a:chExt cx="3307404" cy="1326824"/>
            </a:xfrm>
          </p:grpSpPr>
          <p:sp>
            <p:nvSpPr>
              <p:cNvPr id="69" name="TextBox 68"/>
              <p:cNvSpPr txBox="1"/>
              <p:nvPr/>
            </p:nvSpPr>
            <p:spPr>
              <a:xfrm>
                <a:off x="4089400" y="3430207"/>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endParaRPr lang="en-US" sz="1200" i="1" dirty="0" smtClean="0">
                  <a:latin typeface="Futura Condensed"/>
                  <a:cs typeface="Futura Condensed"/>
                </a:endParaRPr>
              </a:p>
              <a:p>
                <a:pPr marL="171450" indent="-171450">
                  <a:buFont typeface="Lucida Grande"/>
                  <a:buChar char="+"/>
                </a:pPr>
                <a:r>
                  <a:rPr lang="en-US" sz="1200" i="1" dirty="0">
                    <a:latin typeface="Futura Condensed"/>
                    <a:cs typeface="Futura Condensed"/>
                  </a:rPr>
                  <a:t> </a:t>
                </a:r>
                <a:r>
                  <a:rPr lang="en-US" sz="1200" i="1" dirty="0" smtClean="0">
                    <a:latin typeface="Futura Condensed"/>
                    <a:cs typeface="Futura Condensed"/>
                  </a:rPr>
                  <a:t> </a:t>
                </a:r>
              </a:p>
              <a:p>
                <a:r>
                  <a:rPr lang="en-US" sz="1200" i="1" dirty="0" smtClean="0">
                    <a:latin typeface="Futura Condensed"/>
                    <a:cs typeface="Futura Condensed"/>
                  </a:rPr>
                  <a:t> </a:t>
                </a:r>
              </a:p>
              <a:p>
                <a:pPr marL="171450" indent="-171450">
                  <a:buFont typeface="Lucida Grande"/>
                  <a:buChar char="+"/>
                </a:pPr>
                <a:r>
                  <a:rPr lang="en-US" sz="1200" i="1" dirty="0" smtClean="0">
                    <a:latin typeface="Futura Condensed"/>
                    <a:cs typeface="Futura Condensed"/>
                  </a:rPr>
                  <a:t>  </a:t>
                </a:r>
              </a:p>
            </p:txBody>
          </p:sp>
          <p:sp>
            <p:nvSpPr>
              <p:cNvPr id="70" name="TextBox 69"/>
              <p:cNvSpPr txBox="1"/>
              <p:nvPr/>
            </p:nvSpPr>
            <p:spPr>
              <a:xfrm>
                <a:off x="3992282" y="2934380"/>
                <a:ext cx="3307404" cy="338554"/>
              </a:xfrm>
              <a:prstGeom prst="rect">
                <a:avLst/>
              </a:prstGeom>
              <a:noFill/>
            </p:spPr>
            <p:txBody>
              <a:bodyPr wrap="square" rtlCol="0">
                <a:spAutoFit/>
              </a:bodyPr>
              <a:lstStyle/>
              <a:p>
                <a:r>
                  <a:rPr lang="en-US" sz="1600" dirty="0" smtClean="0">
                    <a:latin typeface="Futura Condensed"/>
                    <a:cs typeface="Futura Condensed"/>
                  </a:rPr>
                  <a:t>REVIEWING STUDENT WORK</a:t>
                </a:r>
                <a:endParaRPr lang="en-US" sz="1600" dirty="0">
                  <a:latin typeface="Futura Condensed"/>
                  <a:cs typeface="Futura Condensed"/>
                </a:endParaRPr>
              </a:p>
            </p:txBody>
          </p:sp>
          <p:cxnSp>
            <p:nvCxnSpPr>
              <p:cNvPr id="71" name="Straight Connector 70"/>
              <p:cNvCxnSpPr/>
              <p:nvPr/>
            </p:nvCxnSpPr>
            <p:spPr>
              <a:xfrm flipV="1">
                <a:off x="4089400" y="3265229"/>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2" name="TextBox 71"/>
            <p:cNvSpPr txBox="1"/>
            <p:nvPr/>
          </p:nvSpPr>
          <p:spPr>
            <a:xfrm>
              <a:off x="551129" y="3327970"/>
              <a:ext cx="1409460" cy="276999"/>
            </a:xfrm>
            <a:prstGeom prst="rect">
              <a:avLst/>
            </a:prstGeom>
            <a:noFill/>
          </p:spPr>
          <p:txBody>
            <a:bodyPr wrap="none" rtlCol="0">
              <a:spAutoFit/>
            </a:bodyPr>
            <a:lstStyle/>
            <a:p>
              <a:r>
                <a:rPr lang="en-US" sz="1200" dirty="0" smtClean="0">
                  <a:solidFill>
                    <a:srgbClr val="D9D9D9"/>
                  </a:solidFill>
                  <a:latin typeface="Futura Condensed"/>
                  <a:cs typeface="Futura Condensed"/>
                </a:rPr>
                <a:t>(PROJECT INSTRUCTIONS) </a:t>
              </a:r>
              <a:endParaRPr lang="en-US" sz="1200" dirty="0">
                <a:solidFill>
                  <a:srgbClr val="D9D9D9"/>
                </a:solidFill>
                <a:latin typeface="Futura Condensed"/>
                <a:cs typeface="Futura Condensed"/>
              </a:endParaRPr>
            </a:p>
          </p:txBody>
        </p:sp>
        <p:sp>
          <p:nvSpPr>
            <p:cNvPr id="73" name="TextBox 72"/>
            <p:cNvSpPr txBox="1"/>
            <p:nvPr/>
          </p:nvSpPr>
          <p:spPr>
            <a:xfrm>
              <a:off x="4104914" y="3328603"/>
              <a:ext cx="2539427" cy="276999"/>
            </a:xfrm>
            <a:prstGeom prst="rect">
              <a:avLst/>
            </a:prstGeom>
            <a:noFill/>
          </p:spPr>
          <p:txBody>
            <a:bodyPr wrap="none" rtlCol="0">
              <a:spAutoFit/>
            </a:bodyPr>
            <a:lstStyle/>
            <a:p>
              <a:r>
                <a:rPr lang="en-US" sz="1200" dirty="0" smtClean="0">
                  <a:solidFill>
                    <a:srgbClr val="D9D9D9"/>
                  </a:solidFill>
                  <a:latin typeface="Futura Condensed"/>
                  <a:cs typeface="Futura Condensed"/>
                </a:rPr>
                <a:t>(2 PROJECT RESOURCES - studios, handouts, etc.) </a:t>
              </a:r>
              <a:endParaRPr lang="en-US" sz="1200" dirty="0">
                <a:solidFill>
                  <a:srgbClr val="D9D9D9"/>
                </a:solidFill>
                <a:latin typeface="Futura Condensed"/>
                <a:cs typeface="Futura Condensed"/>
              </a:endParaRPr>
            </a:p>
          </p:txBody>
        </p:sp>
        <p:sp>
          <p:nvSpPr>
            <p:cNvPr id="74" name="TextBox 73"/>
            <p:cNvSpPr txBox="1"/>
            <p:nvPr/>
          </p:nvSpPr>
          <p:spPr>
            <a:xfrm>
              <a:off x="4104914" y="4719810"/>
              <a:ext cx="1518565" cy="276999"/>
            </a:xfrm>
            <a:prstGeom prst="rect">
              <a:avLst/>
            </a:prstGeom>
            <a:noFill/>
          </p:spPr>
          <p:txBody>
            <a:bodyPr wrap="none" rtlCol="0">
              <a:spAutoFit/>
            </a:bodyPr>
            <a:lstStyle/>
            <a:p>
              <a:r>
                <a:rPr lang="en-US" sz="1200" dirty="0" smtClean="0">
                  <a:solidFill>
                    <a:srgbClr val="D9D9D9"/>
                  </a:solidFill>
                  <a:latin typeface="Futura Condensed"/>
                  <a:cs typeface="Futura Condensed"/>
                </a:rPr>
                <a:t>(3 REFLECTION QUESTIONS)</a:t>
              </a:r>
              <a:endParaRPr lang="en-US" sz="1200" dirty="0">
                <a:solidFill>
                  <a:srgbClr val="D9D9D9"/>
                </a:solidFill>
                <a:latin typeface="Futura Condensed"/>
                <a:cs typeface="Futura Condensed"/>
              </a:endParaRPr>
            </a:p>
          </p:txBody>
        </p:sp>
        <p:sp>
          <p:nvSpPr>
            <p:cNvPr id="75" name="TextBox 74"/>
            <p:cNvSpPr txBox="1"/>
            <p:nvPr/>
          </p:nvSpPr>
          <p:spPr>
            <a:xfrm>
              <a:off x="4104914" y="6473789"/>
              <a:ext cx="3074279" cy="276999"/>
            </a:xfrm>
            <a:prstGeom prst="rect">
              <a:avLst/>
            </a:prstGeom>
            <a:noFill/>
          </p:spPr>
          <p:txBody>
            <a:bodyPr wrap="none" rtlCol="0">
              <a:spAutoFit/>
            </a:bodyPr>
            <a:lstStyle/>
            <a:p>
              <a:r>
                <a:rPr lang="en-US" sz="1200" dirty="0" smtClean="0">
                  <a:solidFill>
                    <a:srgbClr val="D9D9D9"/>
                  </a:solidFill>
                  <a:latin typeface="Futura Condensed"/>
                  <a:cs typeface="Futura Condensed"/>
                </a:rPr>
                <a:t>(2  WAYS TO CHECK IF A LEARNER COMPLETED THE ACTIVITY)</a:t>
              </a:r>
              <a:endParaRPr lang="en-US" sz="1200" dirty="0">
                <a:solidFill>
                  <a:srgbClr val="D9D9D9"/>
                </a:solidFill>
                <a:latin typeface="Futura Condensed"/>
                <a:cs typeface="Futura Condensed"/>
              </a:endParaRPr>
            </a:p>
          </p:txBody>
        </p:sp>
      </p:grpSp>
      <p:grpSp>
        <p:nvGrpSpPr>
          <p:cNvPr id="3" name="Group 2"/>
          <p:cNvGrpSpPr/>
          <p:nvPr/>
        </p:nvGrpSpPr>
        <p:grpSpPr>
          <a:xfrm>
            <a:off x="1266069" y="713993"/>
            <a:ext cx="5913647" cy="1411477"/>
            <a:chOff x="457995" y="718227"/>
            <a:chExt cx="5913647" cy="1411477"/>
          </a:xfrm>
        </p:grpSpPr>
        <p:sp>
          <p:nvSpPr>
            <p:cNvPr id="44" name="TextBox 43"/>
            <p:cNvSpPr txBox="1"/>
            <p:nvPr/>
          </p:nvSpPr>
          <p:spPr>
            <a:xfrm>
              <a:off x="3371794" y="795405"/>
              <a:ext cx="2999848" cy="1231106"/>
            </a:xfrm>
            <a:prstGeom prst="rect">
              <a:avLst/>
            </a:prstGeom>
            <a:noFill/>
            <a:ln w="6350" cmpd="sng">
              <a:solidFill>
                <a:schemeClr val="tx1"/>
              </a:solidFill>
              <a:prstDash val="dash"/>
            </a:ln>
          </p:spPr>
          <p:txBody>
            <a:bodyPr wrap="square" rtlCol="0">
              <a:spAutoFit/>
            </a:bodyPr>
            <a:lstStyle/>
            <a:p>
              <a:r>
                <a:rPr lang="en-US" sz="1400" dirty="0" smtClean="0">
                  <a:latin typeface="Futura Condensed"/>
                  <a:cs typeface="Futura Condensed"/>
                </a:rPr>
                <a:t>OBJECTIVES</a:t>
              </a:r>
            </a:p>
            <a:p>
              <a:r>
                <a:rPr lang="en-US" sz="1200" dirty="0" smtClean="0">
                  <a:latin typeface="Futura Condensed"/>
                  <a:cs typeface="Futura Condensed"/>
                </a:rPr>
                <a:t>By completing this activity, learners will:</a:t>
              </a:r>
            </a:p>
            <a:p>
              <a:pPr marL="171450" indent="-171450">
                <a:buFont typeface="Lucida Grande"/>
                <a:buChar char="+"/>
              </a:pPr>
              <a:r>
                <a:rPr lang="en-US" sz="1200" i="1" dirty="0" smtClean="0">
                  <a:solidFill>
                    <a:srgbClr val="000000"/>
                  </a:solidFill>
                  <a:latin typeface="Futura Condensed"/>
                  <a:cs typeface="Futura Condensed"/>
                </a:rPr>
                <a:t>  </a:t>
              </a:r>
            </a:p>
            <a:p>
              <a:pPr marL="171450" indent="-171450">
                <a:buFont typeface="Lucida Grande"/>
                <a:buChar char="+"/>
              </a:pPr>
              <a:endParaRPr lang="en-US" sz="1200" i="1" dirty="0" smtClean="0">
                <a:solidFill>
                  <a:srgbClr val="000000"/>
                </a:solidFill>
                <a:latin typeface="Futura Condensed"/>
                <a:cs typeface="Futura Condensed"/>
              </a:endParaRPr>
            </a:p>
            <a:p>
              <a:pPr marL="171450" indent="-171450">
                <a:buFont typeface="Lucida Grande"/>
                <a:buChar char="+"/>
              </a:pPr>
              <a:r>
                <a:rPr lang="en-US" sz="1200" i="1" dirty="0">
                  <a:solidFill>
                    <a:srgbClr val="000000"/>
                  </a:solidFill>
                  <a:latin typeface="Futura Condensed"/>
                  <a:cs typeface="Futura Condensed"/>
                </a:rPr>
                <a:t> </a:t>
              </a:r>
              <a:r>
                <a:rPr lang="en-US" sz="1200" i="1" dirty="0" smtClean="0">
                  <a:solidFill>
                    <a:srgbClr val="000000"/>
                  </a:solidFill>
                  <a:latin typeface="Futura Condensed"/>
                  <a:cs typeface="Futura Condensed"/>
                </a:rPr>
                <a:t> </a:t>
              </a:r>
            </a:p>
            <a:p>
              <a:endParaRPr lang="en-US" sz="1200" i="1" dirty="0">
                <a:solidFill>
                  <a:srgbClr val="000000"/>
                </a:solidFill>
                <a:latin typeface="Futura Condensed"/>
                <a:cs typeface="Futura Condensed"/>
              </a:endParaRPr>
            </a:p>
          </p:txBody>
        </p:sp>
        <p:sp>
          <p:nvSpPr>
            <p:cNvPr id="45" name="TextBox 44"/>
            <p:cNvSpPr txBox="1"/>
            <p:nvPr/>
          </p:nvSpPr>
          <p:spPr>
            <a:xfrm>
              <a:off x="457995" y="718227"/>
              <a:ext cx="2815942" cy="276999"/>
            </a:xfrm>
            <a:prstGeom prst="rect">
              <a:avLst/>
            </a:prstGeom>
            <a:noFill/>
          </p:spPr>
          <p:txBody>
            <a:bodyPr wrap="square" rtlCol="0">
              <a:spAutoFit/>
            </a:bodyPr>
            <a:lstStyle/>
            <a:p>
              <a:r>
                <a:rPr lang="en-US" sz="1200" dirty="0" smtClean="0">
                  <a:solidFill>
                    <a:srgbClr val="D9D9D9"/>
                  </a:solidFill>
                  <a:latin typeface="Futura Condensed"/>
                  <a:cs typeface="Futura Condensed"/>
                </a:rPr>
                <a:t>(TITLE)</a:t>
              </a:r>
            </a:p>
          </p:txBody>
        </p:sp>
        <p:sp>
          <p:nvSpPr>
            <p:cNvPr id="53" name="TextBox 52"/>
            <p:cNvSpPr txBox="1"/>
            <p:nvPr/>
          </p:nvSpPr>
          <p:spPr>
            <a:xfrm>
              <a:off x="1685092" y="1696252"/>
              <a:ext cx="1092200" cy="433452"/>
            </a:xfrm>
            <a:prstGeom prst="rect">
              <a:avLst/>
            </a:prstGeom>
            <a:noFill/>
          </p:spPr>
          <p:txBody>
            <a:bodyPr wrap="square" rtlCol="0">
              <a:spAutoFit/>
            </a:bodyPr>
            <a:lstStyle/>
            <a:p>
              <a:pPr algn="dist">
                <a:lnSpc>
                  <a:spcPct val="120000"/>
                </a:lnSpc>
              </a:pPr>
              <a:r>
                <a:rPr lang="en-US" sz="1000" baseline="-25000" dirty="0" smtClean="0">
                  <a:latin typeface="Futura Condensed"/>
                  <a:cs typeface="Futura Condensed"/>
                </a:rPr>
                <a:t>SUGGESTED TIME</a:t>
              </a:r>
            </a:p>
            <a:p>
              <a:pPr algn="dist">
                <a:lnSpc>
                  <a:spcPct val="150000"/>
                </a:lnSpc>
              </a:pPr>
              <a:r>
                <a:rPr lang="en-US" sz="1000" dirty="0" smtClean="0">
                  <a:latin typeface="Futura Condensed"/>
                  <a:cs typeface="Futura Condensed"/>
                </a:rPr>
                <a:t>__–__ MINUTES</a:t>
              </a:r>
            </a:p>
          </p:txBody>
        </p:sp>
        <p:pic>
          <p:nvPicPr>
            <p:cNvPr id="55" name="Picture 54"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23644" y="1754398"/>
              <a:ext cx="329184" cy="329184"/>
            </a:xfrm>
            <a:prstGeom prst="rect">
              <a:avLst/>
            </a:prstGeom>
          </p:spPr>
        </p:pic>
      </p:grpSp>
      <p:grpSp>
        <p:nvGrpSpPr>
          <p:cNvPr id="76" name="Group 75"/>
          <p:cNvGrpSpPr/>
          <p:nvPr/>
        </p:nvGrpSpPr>
        <p:grpSpPr>
          <a:xfrm>
            <a:off x="3627187" y="790106"/>
            <a:ext cx="442062" cy="1123360"/>
            <a:chOff x="2853673" y="794340"/>
            <a:chExt cx="442062" cy="1123360"/>
          </a:xfrm>
        </p:grpSpPr>
        <p:cxnSp>
          <p:nvCxnSpPr>
            <p:cNvPr id="77" name="Straight Connector 76"/>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1" name="Group 80"/>
          <p:cNvGrpSpPr/>
          <p:nvPr/>
        </p:nvGrpSpPr>
        <p:grpSpPr>
          <a:xfrm>
            <a:off x="457995" y="7630731"/>
            <a:ext cx="6857205" cy="352518"/>
            <a:chOff x="457995" y="7630731"/>
            <a:chExt cx="6857205" cy="352518"/>
          </a:xfrm>
        </p:grpSpPr>
        <p:sp>
          <p:nvSpPr>
            <p:cNvPr id="82" name="TextBox 81"/>
            <p:cNvSpPr txBox="1"/>
            <p:nvPr/>
          </p:nvSpPr>
          <p:spPr>
            <a:xfrm>
              <a:off x="457995" y="7641903"/>
              <a:ext cx="3307404" cy="338554"/>
            </a:xfrm>
            <a:prstGeom prst="rect">
              <a:avLst/>
            </a:prstGeom>
            <a:noFill/>
          </p:spPr>
          <p:txBody>
            <a:bodyPr wrap="square" rtlCol="0">
              <a:spAutoFit/>
            </a:bodyPr>
            <a:lstStyle/>
            <a:p>
              <a:r>
                <a:rPr lang="en-US" sz="1600" dirty="0" smtClean="0">
                  <a:latin typeface="Futura Condensed"/>
                  <a:cs typeface="Futura Condensed"/>
                </a:rPr>
                <a:t>NOTES</a:t>
              </a:r>
              <a:endParaRPr lang="en-US" sz="1600" dirty="0">
                <a:latin typeface="Futura Condensed"/>
                <a:cs typeface="Futura Condensed"/>
              </a:endParaRPr>
            </a:p>
          </p:txBody>
        </p:sp>
        <p:cxnSp>
          <p:nvCxnSpPr>
            <p:cNvPr id="91" name="Straight Connector 90"/>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007796" y="7630731"/>
              <a:ext cx="3307404" cy="338554"/>
            </a:xfrm>
            <a:prstGeom prst="rect">
              <a:avLst/>
            </a:prstGeom>
            <a:noFill/>
          </p:spPr>
          <p:txBody>
            <a:bodyPr wrap="square" rtlCol="0">
              <a:spAutoFit/>
            </a:bodyPr>
            <a:lstStyle/>
            <a:p>
              <a:r>
                <a:rPr lang="en-US" sz="1600" dirty="0" smtClean="0">
                  <a:latin typeface="Futura Condensed"/>
                  <a:cs typeface="Futura Condensed"/>
                </a:rPr>
                <a:t>NOTES TO SELF</a:t>
              </a:r>
              <a:endParaRPr lang="en-US" sz="1600" dirty="0">
                <a:latin typeface="Futura Condensed"/>
                <a:cs typeface="Futura Condensed"/>
              </a:endParaRPr>
            </a:p>
          </p:txBody>
        </p:sp>
      </p:grpSp>
      <p:cxnSp>
        <p:nvCxnSpPr>
          <p:cNvPr id="93" name="Straight Connector 92"/>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4104914" y="8217641"/>
            <a:ext cx="3117152" cy="1158779"/>
            <a:chOff x="3746748" y="8217641"/>
            <a:chExt cx="3475318" cy="1158779"/>
          </a:xfrm>
        </p:grpSpPr>
        <p:sp>
          <p:nvSpPr>
            <p:cNvPr id="95" name="TextBox 94"/>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 Condensed"/>
                  <a:cs typeface="Futura Condensed"/>
                </a:rPr>
                <a:t> </a:t>
              </a:r>
            </a:p>
            <a:p>
              <a:pPr>
                <a:lnSpc>
                  <a:spcPct val="70000"/>
                </a:lnSpc>
              </a:pPr>
              <a:endParaRPr lang="en-US" sz="1400" dirty="0" smtClean="0">
                <a:latin typeface="Futura Condensed"/>
                <a:cs typeface="Futura Condensed"/>
              </a:endParaRPr>
            </a:p>
            <a:p>
              <a:pPr marL="171450" indent="-171450">
                <a:lnSpc>
                  <a:spcPct val="70000"/>
                </a:lnSpc>
                <a:buFont typeface="Wingdings"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charset="2"/>
                <a:buChar char="q"/>
              </a:pPr>
              <a:r>
                <a:rPr lang="en-US" sz="1400" dirty="0">
                  <a:latin typeface="Futura Condensed"/>
                  <a:cs typeface="Futura Condensed"/>
                </a:rPr>
                <a:t> </a:t>
              </a:r>
              <a:endParaRPr lang="en-US" sz="1400" dirty="0" smtClean="0">
                <a:latin typeface="Futura Condensed"/>
                <a:cs typeface="Futura Condensed"/>
              </a:endParaRPr>
            </a:p>
            <a:p>
              <a:pPr>
                <a:lnSpc>
                  <a:spcPct val="70000"/>
                </a:lnSpc>
              </a:pPr>
              <a:endParaRPr lang="en-US" sz="1400" dirty="0" smtClean="0">
                <a:latin typeface="Futura Condensed"/>
                <a:cs typeface="Futura Condensed"/>
              </a:endParaRPr>
            </a:p>
            <a:p>
              <a:pPr marL="171450" indent="-171450">
                <a:lnSpc>
                  <a:spcPct val="70000"/>
                </a:lnSpc>
                <a:buFont typeface="Wingdings" charset="2"/>
                <a:buChar char="q"/>
              </a:pPr>
              <a:r>
                <a:rPr lang="en-US" sz="1400" dirty="0">
                  <a:latin typeface="Futura Condensed"/>
                  <a:cs typeface="Futura Condensed"/>
                </a:rPr>
                <a:t> </a:t>
              </a:r>
              <a:r>
                <a:rPr lang="en-US" sz="1400" dirty="0" smtClean="0">
                  <a:latin typeface="Futura Condensed"/>
                  <a:cs typeface="Futura Condensed"/>
                </a:rPr>
                <a:t> </a:t>
              </a:r>
              <a:endParaRPr lang="en-US" sz="1400" dirty="0">
                <a:latin typeface="Futura Condensed"/>
                <a:cs typeface="Futura Condensed"/>
              </a:endParaRPr>
            </a:p>
          </p:txBody>
        </p:sp>
        <p:grpSp>
          <p:nvGrpSpPr>
            <p:cNvPr id="96" name="Group 95"/>
            <p:cNvGrpSpPr/>
            <p:nvPr/>
          </p:nvGrpSpPr>
          <p:grpSpPr>
            <a:xfrm>
              <a:off x="4076948" y="8385986"/>
              <a:ext cx="3145118" cy="883399"/>
              <a:chOff x="3891832" y="8385983"/>
              <a:chExt cx="3321768" cy="883398"/>
            </a:xfrm>
          </p:grpSpPr>
          <p:cxnSp>
            <p:nvCxnSpPr>
              <p:cNvPr id="97" name="Straight Connector 96"/>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28" name="TextBox 127"/>
          <p:cNvSpPr txBox="1"/>
          <p:nvPr/>
        </p:nvSpPr>
        <p:spPr>
          <a:xfrm>
            <a:off x="6037416" y="790521"/>
            <a:ext cx="1203950" cy="276999"/>
          </a:xfrm>
          <a:prstGeom prst="rect">
            <a:avLst/>
          </a:prstGeom>
          <a:noFill/>
        </p:spPr>
        <p:txBody>
          <a:bodyPr wrap="none" rtlCol="0">
            <a:spAutoFit/>
          </a:bodyPr>
          <a:lstStyle/>
          <a:p>
            <a:r>
              <a:rPr lang="en-US" sz="1200" dirty="0" smtClean="0">
                <a:solidFill>
                  <a:srgbClr val="D9D9D9"/>
                </a:solidFill>
                <a:latin typeface="Futura Condensed"/>
                <a:cs typeface="Futura Condensed"/>
              </a:rPr>
              <a:t>(2 LEARNING GOALS)</a:t>
            </a:r>
            <a:endParaRPr lang="en-US" sz="1200" dirty="0">
              <a:solidFill>
                <a:srgbClr val="D9D9D9"/>
              </a:solidFill>
              <a:latin typeface="Futura Condensed"/>
              <a:cs typeface="Futura Condensed"/>
            </a:endParaRPr>
          </a:p>
        </p:txBody>
      </p:sp>
      <p:grpSp>
        <p:nvGrpSpPr>
          <p:cNvPr id="86" name="Group 85"/>
          <p:cNvGrpSpPr/>
          <p:nvPr/>
        </p:nvGrpSpPr>
        <p:grpSpPr>
          <a:xfrm>
            <a:off x="551130" y="0"/>
            <a:ext cx="493776" cy="2791968"/>
            <a:chOff x="551130" y="0"/>
            <a:chExt cx="493776" cy="2791968"/>
          </a:xfrm>
        </p:grpSpPr>
        <p:pic>
          <p:nvPicPr>
            <p:cNvPr id="87" name="Picture 86" descr="Unit5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88" name="TextBox 87"/>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 Condensed"/>
                  <a:cs typeface="Futura Condensed"/>
                </a:rPr>
                <a:t>MY ACTIVITY</a:t>
              </a:r>
              <a:endParaRPr lang="en-US" sz="2400" dirty="0">
                <a:solidFill>
                  <a:schemeClr val="bg1"/>
                </a:solidFill>
                <a:latin typeface="Futura Condensed"/>
                <a:cs typeface="Futura Condensed"/>
              </a:endParaRPr>
            </a:p>
          </p:txBody>
        </p:sp>
      </p:grpSp>
    </p:spTree>
    <p:extLst>
      <p:ext uri="{BB962C8B-B14F-4D97-AF65-F5344CB8AC3E}">
        <p14:creationId xmlns:p14="http://schemas.microsoft.com/office/powerpoint/2010/main" xmlns="" val="1566841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cxnSp>
        <p:nvCxnSpPr>
          <p:cNvPr id="88" name="Straight Connector 87"/>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45569" y="4381900"/>
            <a:ext cx="2676772" cy="3444020"/>
          </a:xfrm>
          <a:prstGeom prst="rect">
            <a:avLst/>
          </a:prstGeom>
          <a:noFill/>
          <a:ln w="6350" cmpd="sng">
            <a:solidFill>
              <a:srgbClr val="D9D9D9"/>
            </a:solidFill>
            <a:prstDash val="dash"/>
          </a:ln>
        </p:spPr>
        <p:txBody>
          <a:bodyPr wrap="square" rtlCol="0">
            <a:spAutoFit/>
          </a:bodyPr>
          <a:lstStyle/>
          <a:p>
            <a:pPr>
              <a:lnSpc>
                <a:spcPct val="130000"/>
              </a:lnSpc>
            </a:pPr>
            <a:r>
              <a:rPr lang="en-US" sz="1200" dirty="0" smtClean="0">
                <a:solidFill>
                  <a:srgbClr val="D9D9D9"/>
                </a:solidFill>
                <a:latin typeface="Futura-Condensed-Normal" pitchFamily="2" charset="0"/>
                <a:cs typeface="Futura Condensed"/>
              </a:rPr>
              <a:t>(PROJECT INSTRUCTIONS)</a:t>
            </a:r>
          </a:p>
          <a:p>
            <a:pPr marL="171450" indent="-171450">
              <a:lnSpc>
                <a:spcPct val="130000"/>
              </a:lnSpc>
              <a:buFont typeface="Wingdings" charset="2"/>
              <a:buChar char="q"/>
            </a:pPr>
            <a:r>
              <a:rPr lang="en-US" sz="1200" dirty="0">
                <a:latin typeface="Futura-Condensed-Normal" pitchFamily="2" charset="0"/>
                <a:cs typeface="Futura Condensed"/>
              </a:rPr>
              <a:t> </a:t>
            </a:r>
            <a:endParaRPr lang="en-US" sz="1200" dirty="0" smtClean="0">
              <a:latin typeface="Futura-Condensed-Normal" pitchFamily="2" charset="0"/>
              <a:cs typeface="Futura Condensed"/>
            </a:endParaRPr>
          </a:p>
          <a:p>
            <a:pPr>
              <a:lnSpc>
                <a:spcPct val="130000"/>
              </a:lnSpc>
            </a:pPr>
            <a:endParaRPr lang="en-US" sz="1200" dirty="0" smtClean="0">
              <a:latin typeface="Futura-Condensed-Normal" pitchFamily="2" charset="0"/>
              <a:cs typeface="Futura Condensed"/>
            </a:endParaRPr>
          </a:p>
          <a:p>
            <a:pPr>
              <a:lnSpc>
                <a:spcPct val="130000"/>
              </a:lnSpc>
            </a:pPr>
            <a:r>
              <a:rPr lang="en-US" sz="1200" dirty="0">
                <a:latin typeface="Futura-Condensed-Normal" pitchFamily="2" charset="0"/>
                <a:cs typeface="Futura Condensed"/>
              </a:rPr>
              <a:t> </a:t>
            </a: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a:latin typeface="Futura-Condensed-Normal" pitchFamily="2" charset="0"/>
                <a:cs typeface="Futura Condensed"/>
              </a:rPr>
              <a:t> </a:t>
            </a:r>
            <a:endParaRPr lang="en-US" sz="1200" dirty="0" smtClean="0">
              <a:latin typeface="Futura-Condensed-Normal" pitchFamily="2" charset="0"/>
              <a:cs typeface="Futura Condensed"/>
            </a:endParaRPr>
          </a:p>
          <a:p>
            <a:pPr>
              <a:lnSpc>
                <a:spcPct val="130000"/>
              </a:lnSpc>
            </a:pPr>
            <a:endParaRPr lang="en-US" sz="1200" dirty="0">
              <a:latin typeface="Futura-Condensed-Normal" pitchFamily="2" charset="0"/>
              <a:cs typeface="Futura Condensed"/>
            </a:endParaRPr>
          </a:p>
          <a:p>
            <a:pPr>
              <a:lnSpc>
                <a:spcPct val="130000"/>
              </a:lnSpc>
            </a:pP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a:latin typeface="Futura-Condensed-Normal" pitchFamily="2" charset="0"/>
                <a:cs typeface="Futura Condensed"/>
              </a:rPr>
              <a:t> </a:t>
            </a:r>
            <a:endParaRPr lang="en-US" sz="1200" dirty="0" smtClean="0">
              <a:latin typeface="Futura-Condensed-Normal" pitchFamily="2" charset="0"/>
              <a:cs typeface="Futura Condensed"/>
            </a:endParaRPr>
          </a:p>
          <a:p>
            <a:pPr marL="171450" indent="-171450">
              <a:lnSpc>
                <a:spcPct val="130000"/>
              </a:lnSpc>
              <a:buFont typeface="Wingdings" charset="2"/>
              <a:buChar char="q"/>
            </a:pPr>
            <a:endParaRPr lang="en-US" sz="1200" dirty="0">
              <a:latin typeface="Futura-Condensed-Normal" pitchFamily="2" charset="0"/>
              <a:cs typeface="Futura Condensed"/>
            </a:endParaRPr>
          </a:p>
          <a:p>
            <a:pPr>
              <a:lnSpc>
                <a:spcPct val="130000"/>
              </a:lnSpc>
            </a:pPr>
            <a:endParaRPr lang="en-US" sz="1200" dirty="0" smtClean="0">
              <a:latin typeface="Futura-Condensed-Normal" pitchFamily="2" charset="0"/>
              <a:cs typeface="Futura Condensed"/>
            </a:endParaRPr>
          </a:p>
          <a:p>
            <a:pPr marL="171450" indent="-171450">
              <a:lnSpc>
                <a:spcPct val="130000"/>
              </a:lnSpc>
              <a:buFont typeface="Wingdings" charset="2"/>
              <a:buChar char="q"/>
            </a:pPr>
            <a:r>
              <a:rPr lang="en-US" sz="1200" dirty="0">
                <a:latin typeface="Futura-Condensed-Normal" pitchFamily="2" charset="0"/>
                <a:cs typeface="Futura Condensed"/>
              </a:rPr>
              <a:t> </a:t>
            </a:r>
            <a:endParaRPr lang="en-US" sz="1200" dirty="0" smtClean="0">
              <a:latin typeface="Futura-Condensed-Normal" pitchFamily="2" charset="0"/>
              <a:cs typeface="Futura Condensed"/>
            </a:endParaRPr>
          </a:p>
          <a:p>
            <a:pPr>
              <a:lnSpc>
                <a:spcPct val="130000"/>
              </a:lnSpc>
            </a:pPr>
            <a:endParaRPr lang="en-US" sz="1200" dirty="0">
              <a:latin typeface="Futura-Condensed-Normal" pitchFamily="2" charset="0"/>
              <a:cs typeface="Futura Condensed"/>
            </a:endParaRPr>
          </a:p>
          <a:p>
            <a:pPr>
              <a:lnSpc>
                <a:spcPct val="130000"/>
              </a:lnSpc>
            </a:pPr>
            <a:endParaRPr lang="en-US" sz="1200" dirty="0">
              <a:latin typeface="Futura-Condensed-Normal" pitchFamily="2" charset="0"/>
              <a:cs typeface="Futura Condensed"/>
            </a:endParaRPr>
          </a:p>
          <a:p>
            <a:pPr>
              <a:lnSpc>
                <a:spcPct val="130000"/>
              </a:lnSpc>
            </a:pPr>
            <a:endParaRPr lang="en-US" sz="1200" dirty="0" smtClean="0">
              <a:latin typeface="Futura-Condensed-Normal" pitchFamily="2" charset="0"/>
              <a:cs typeface="Futura Condensed"/>
            </a:endParaRPr>
          </a:p>
        </p:txBody>
      </p:sp>
      <p:sp>
        <p:nvSpPr>
          <p:cNvPr id="26" name="TextBox 25"/>
          <p:cNvSpPr txBox="1"/>
          <p:nvPr/>
        </p:nvSpPr>
        <p:spPr>
          <a:xfrm>
            <a:off x="350922" y="8597365"/>
            <a:ext cx="3981791" cy="1015663"/>
          </a:xfrm>
          <a:prstGeom prst="rect">
            <a:avLst/>
          </a:prstGeom>
          <a:noFill/>
          <a:ln w="6350" cmpd="sng">
            <a:noFill/>
            <a:prstDash val="dash"/>
          </a:ln>
        </p:spPr>
        <p:txBody>
          <a:bodyPr wrap="square" rtlCol="0">
            <a:spAutoFit/>
          </a:bodyPr>
          <a:lstStyle/>
          <a:p>
            <a:pPr marL="171450" indent="-171450" algn="just">
              <a:buFont typeface="Wingdings" charset="2"/>
              <a:buChar char="q"/>
            </a:pPr>
            <a:r>
              <a:rPr lang="en-US" sz="1200" dirty="0" smtClean="0">
                <a:latin typeface="Futura-Condensed-Normal" pitchFamily="2" charset="0"/>
                <a:cs typeface="Futura Condensed"/>
              </a:rPr>
              <a:t> </a:t>
            </a:r>
          </a:p>
          <a:p>
            <a:pPr marL="171450" indent="-171450" algn="just">
              <a:buFont typeface="Wingdings" charset="2"/>
              <a:buChar char="q"/>
            </a:pPr>
            <a:endParaRPr lang="en-US" sz="1200" dirty="0">
              <a:latin typeface="Futura-Condensed-Normal" pitchFamily="2" charset="0"/>
              <a:cs typeface="Futura Condensed"/>
            </a:endParaRPr>
          </a:p>
          <a:p>
            <a:pPr marL="171450" indent="-171450" algn="just">
              <a:buFont typeface="Wingdings" charset="2"/>
              <a:buChar char="q"/>
            </a:pPr>
            <a:r>
              <a:rPr lang="en-US" sz="1200" dirty="0" smtClean="0">
                <a:latin typeface="Futura-Condensed-Normal" pitchFamily="2" charset="0"/>
                <a:cs typeface="Futura Condensed"/>
              </a:rPr>
              <a:t> </a:t>
            </a:r>
          </a:p>
          <a:p>
            <a:pPr marL="171450" indent="-171450" algn="just">
              <a:buFont typeface="Wingdings" charset="2"/>
              <a:buChar char="q"/>
            </a:pPr>
            <a:endParaRPr lang="en-US" sz="1200" dirty="0">
              <a:latin typeface="Futura-Condensed-Normal" pitchFamily="2" charset="0"/>
              <a:cs typeface="Futura Condensed"/>
            </a:endParaRPr>
          </a:p>
          <a:p>
            <a:pPr marL="171450" indent="-171450" algn="just">
              <a:buFont typeface="Wingdings" charset="2"/>
              <a:buChar char="q"/>
            </a:pPr>
            <a:r>
              <a:rPr lang="en-US" sz="1200" dirty="0" smtClean="0">
                <a:latin typeface="Futura-Condensed-Normal" pitchFamily="2" charset="0"/>
                <a:cs typeface="Futura Condensed"/>
              </a:rPr>
              <a:t> </a:t>
            </a:r>
          </a:p>
        </p:txBody>
      </p:sp>
      <p:grpSp>
        <p:nvGrpSpPr>
          <p:cNvPr id="2" name="Group 1"/>
          <p:cNvGrpSpPr/>
          <p:nvPr/>
        </p:nvGrpSpPr>
        <p:grpSpPr>
          <a:xfrm>
            <a:off x="0" y="7871074"/>
            <a:ext cx="7772400" cy="532604"/>
            <a:chOff x="0" y="7871074"/>
            <a:chExt cx="7772400" cy="532604"/>
          </a:xfrm>
        </p:grpSpPr>
        <p:sp>
          <p:nvSpPr>
            <p:cNvPr id="33" name="Rectangle 32"/>
            <p:cNvSpPr/>
            <p:nvPr/>
          </p:nvSpPr>
          <p:spPr>
            <a:xfrm>
              <a:off x="0" y="7871074"/>
              <a:ext cx="7772400" cy="410457"/>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4" name="Diamond 33"/>
            <p:cNvSpPr/>
            <p:nvPr/>
          </p:nvSpPr>
          <p:spPr>
            <a:xfrm>
              <a:off x="2103949" y="8077594"/>
              <a:ext cx="381000" cy="326084"/>
            </a:xfrm>
            <a:prstGeom prst="diamond">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5" name="Diamond 34"/>
            <p:cNvSpPr/>
            <p:nvPr/>
          </p:nvSpPr>
          <p:spPr>
            <a:xfrm>
              <a:off x="5990149" y="8066025"/>
              <a:ext cx="381000" cy="326084"/>
            </a:xfrm>
            <a:prstGeom prst="diamond">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6" name="TextBox 65"/>
            <p:cNvSpPr txBox="1"/>
            <p:nvPr/>
          </p:nvSpPr>
          <p:spPr>
            <a:xfrm>
              <a:off x="0" y="7879206"/>
              <a:ext cx="4588898"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THINGS TO TRY</a:t>
              </a:r>
              <a:endParaRPr lang="en-US" dirty="0">
                <a:solidFill>
                  <a:schemeClr val="bg1"/>
                </a:solidFill>
                <a:latin typeface="Futura-Condensed-Normal" pitchFamily="2" charset="0"/>
                <a:cs typeface="Futura Condensed"/>
              </a:endParaRPr>
            </a:p>
          </p:txBody>
        </p:sp>
        <p:sp>
          <p:nvSpPr>
            <p:cNvPr id="67" name="TextBox 66"/>
            <p:cNvSpPr txBox="1"/>
            <p:nvPr/>
          </p:nvSpPr>
          <p:spPr>
            <a:xfrm>
              <a:off x="4588898" y="7884633"/>
              <a:ext cx="3183502"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
        <p:nvSpPr>
          <p:cNvPr id="38" name="TextBox 37"/>
          <p:cNvSpPr txBox="1"/>
          <p:nvPr/>
        </p:nvSpPr>
        <p:spPr>
          <a:xfrm>
            <a:off x="4845083" y="8597365"/>
            <a:ext cx="2639449" cy="1015663"/>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a:latin typeface="Futura-Condensed-Normal" pitchFamily="2" charset="0"/>
                <a:cs typeface="Futura Condensed"/>
              </a:rPr>
              <a:t> </a:t>
            </a:r>
            <a:endParaRPr lang="en-US" sz="1200" kern="1100" spc="-20" dirty="0" smtClean="0">
              <a:latin typeface="Futura-Condensed-Normal" pitchFamily="2" charset="0"/>
              <a:cs typeface="Futura Condensed"/>
            </a:endParaRPr>
          </a:p>
          <a:p>
            <a:pPr marL="171450" indent="-171450">
              <a:buFont typeface="Lucida Grande"/>
              <a:buChar char="+"/>
            </a:pP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 </a:t>
            </a:r>
          </a:p>
          <a:p>
            <a:r>
              <a:rPr lang="en-US" sz="1200" kern="1100" spc="-20" dirty="0" smtClean="0">
                <a:latin typeface="Futura-Condensed-Normal" pitchFamily="2" charset="0"/>
                <a:cs typeface="Futura Condensed"/>
              </a:rPr>
              <a:t> </a:t>
            </a:r>
            <a:endParaRPr lang="en-US" sz="1200" kern="1100" spc="-20" dirty="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 </a:t>
            </a:r>
            <a:endParaRPr lang="en-US" sz="1200" kern="1100" spc="-20" dirty="0">
              <a:latin typeface="Futura-Condensed-Normal" pitchFamily="2" charset="0"/>
              <a:cs typeface="Futura Condensed"/>
            </a:endParaRPr>
          </a:p>
        </p:txBody>
      </p:sp>
      <p:cxnSp>
        <p:nvCxnSpPr>
          <p:cNvPr id="40" name="Straight Connector 39"/>
          <p:cNvCxnSpPr/>
          <p:nvPr/>
        </p:nvCxnSpPr>
        <p:spPr>
          <a:xfrm>
            <a:off x="4588898" y="8355163"/>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782512" y="3479966"/>
            <a:ext cx="478135"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01407" y="468370"/>
            <a:ext cx="2815942" cy="3016892"/>
            <a:chOff x="529794" y="468370"/>
            <a:chExt cx="2815942" cy="3016892"/>
          </a:xfrm>
        </p:grpSpPr>
        <p:sp>
          <p:nvSpPr>
            <p:cNvPr id="28" name="TextBox 27"/>
            <p:cNvSpPr txBox="1"/>
            <p:nvPr/>
          </p:nvSpPr>
          <p:spPr>
            <a:xfrm>
              <a:off x="529794" y="468370"/>
              <a:ext cx="2815942" cy="276999"/>
            </a:xfrm>
            <a:prstGeom prst="rect">
              <a:avLst/>
            </a:prstGeom>
            <a:noFill/>
            <a:ln>
              <a:noFill/>
            </a:ln>
          </p:spPr>
          <p:txBody>
            <a:bodyPr wrap="square" rtlCol="0">
              <a:spAutoFit/>
            </a:bodyPr>
            <a:lstStyle/>
            <a:p>
              <a:r>
                <a:rPr lang="en-US" sz="1200" dirty="0" smtClean="0">
                  <a:solidFill>
                    <a:srgbClr val="D9D9D9"/>
                  </a:solidFill>
                  <a:latin typeface="Futura-Condensed-Normal" pitchFamily="2" charset="0"/>
                  <a:cs typeface="Futura Condensed"/>
                </a:rPr>
                <a:t>(TITLE) </a:t>
              </a:r>
            </a:p>
          </p:txBody>
        </p:sp>
        <p:grpSp>
          <p:nvGrpSpPr>
            <p:cNvPr id="62" name="Group 61"/>
            <p:cNvGrpSpPr/>
            <p:nvPr/>
          </p:nvGrpSpPr>
          <p:grpSpPr>
            <a:xfrm>
              <a:off x="572528" y="1394971"/>
              <a:ext cx="2160555" cy="2090291"/>
              <a:chOff x="536943" y="1394971"/>
              <a:chExt cx="2160555" cy="2090291"/>
            </a:xfrm>
          </p:grpSpPr>
          <p:sp>
            <p:nvSpPr>
              <p:cNvPr id="63" name="TextBox 62"/>
              <p:cNvSpPr txBox="1"/>
              <p:nvPr/>
            </p:nvSpPr>
            <p:spPr>
              <a:xfrm>
                <a:off x="538370" y="1394971"/>
                <a:ext cx="2159128" cy="738664"/>
              </a:xfrm>
              <a:prstGeom prst="rect">
                <a:avLst/>
              </a:prstGeom>
              <a:noFill/>
              <a:ln w="6350" cmpd="sng">
                <a:solidFill>
                  <a:schemeClr val="tx1"/>
                </a:solidFill>
                <a:prstDash val="dash"/>
              </a:ln>
            </p:spPr>
            <p:txBody>
              <a:bodyPr wrap="square" tIns="91440" bIns="91440" rtlCol="0" anchor="ctr" anchorCtr="0">
                <a:spAutoFit/>
              </a:bodyPr>
              <a:lstStyle/>
              <a:p>
                <a:pPr algn="just"/>
                <a:endParaRPr lang="en-US" sz="1200" dirty="0" smtClean="0">
                  <a:solidFill>
                    <a:srgbClr val="D9D9D9"/>
                  </a:solidFill>
                  <a:latin typeface="Futura-Condensed-Normal" pitchFamily="2" charset="0"/>
                  <a:cs typeface="Futura Condensed"/>
                </a:endParaRPr>
              </a:p>
              <a:p>
                <a:pPr algn="just"/>
                <a:endParaRPr lang="en-US" sz="1200" dirty="0" smtClean="0">
                  <a:solidFill>
                    <a:srgbClr val="D9D9D9"/>
                  </a:solidFill>
                  <a:latin typeface="Futura-Condensed-Normal" pitchFamily="2" charset="0"/>
                  <a:cs typeface="Futura Condensed"/>
                </a:endParaRPr>
              </a:p>
              <a:p>
                <a:pPr algn="just"/>
                <a:endParaRPr lang="en-US" sz="1200" dirty="0">
                  <a:solidFill>
                    <a:srgbClr val="D9D9D9"/>
                  </a:solidFill>
                  <a:latin typeface="Futura-Condensed-Normal" pitchFamily="2" charset="0"/>
                  <a:cs typeface="Futura Condensed"/>
                </a:endParaRPr>
              </a:p>
            </p:txBody>
          </p:sp>
          <p:sp>
            <p:nvSpPr>
              <p:cNvPr id="64" name="TextBox 63"/>
              <p:cNvSpPr txBox="1"/>
              <p:nvPr/>
            </p:nvSpPr>
            <p:spPr>
              <a:xfrm>
                <a:off x="536943" y="2261850"/>
                <a:ext cx="2160555" cy="1223412"/>
              </a:xfrm>
              <a:prstGeom prst="rect">
                <a:avLst/>
              </a:prstGeom>
              <a:noFill/>
              <a:ln>
                <a:solidFill>
                  <a:srgbClr val="D9D9D9"/>
                </a:solidFill>
              </a:ln>
            </p:spPr>
            <p:txBody>
              <a:bodyPr wrap="square" rtlCol="0">
                <a:spAutoFit/>
              </a:bodyPr>
              <a:lstStyle/>
              <a:p>
                <a:pPr algn="just"/>
                <a:endParaRPr lang="en-US" sz="1050" dirty="0" smtClean="0">
                  <a:solidFill>
                    <a:srgbClr val="000000"/>
                  </a:solidFill>
                  <a:latin typeface="Futura-Condensed-Normal" pitchFamily="2" charset="0"/>
                  <a:cs typeface="Futura Condensed"/>
                </a:endParaRPr>
              </a:p>
              <a:p>
                <a:pPr algn="just"/>
                <a:endParaRPr lang="en-US" sz="1050" dirty="0">
                  <a:solidFill>
                    <a:srgbClr val="000000"/>
                  </a:solidFill>
                  <a:latin typeface="Futura-Condensed-Normal" pitchFamily="2" charset="0"/>
                  <a:cs typeface="Futura Condensed"/>
                </a:endParaRPr>
              </a:p>
              <a:p>
                <a:pPr algn="just"/>
                <a:endParaRPr lang="en-US" sz="1050" dirty="0" smtClean="0">
                  <a:solidFill>
                    <a:srgbClr val="000000"/>
                  </a:solidFill>
                  <a:latin typeface="Futura-Condensed-Normal" pitchFamily="2" charset="0"/>
                  <a:cs typeface="Futura Condensed"/>
                </a:endParaRPr>
              </a:p>
              <a:p>
                <a:pPr algn="just"/>
                <a:endParaRPr lang="en-US" sz="1050" dirty="0">
                  <a:solidFill>
                    <a:srgbClr val="000000"/>
                  </a:solidFill>
                  <a:latin typeface="Futura-Condensed-Normal" pitchFamily="2" charset="0"/>
                  <a:cs typeface="Futura Condensed"/>
                </a:endParaRPr>
              </a:p>
              <a:p>
                <a:pPr algn="just"/>
                <a:endParaRPr lang="en-US" sz="1050" dirty="0" smtClean="0">
                  <a:solidFill>
                    <a:srgbClr val="000000"/>
                  </a:solidFill>
                  <a:latin typeface="Futura-Condensed-Normal" pitchFamily="2" charset="0"/>
                  <a:cs typeface="Futura Condensed"/>
                </a:endParaRPr>
              </a:p>
              <a:p>
                <a:pPr algn="just"/>
                <a:endParaRPr lang="en-US" sz="1050" dirty="0">
                  <a:solidFill>
                    <a:srgbClr val="000000"/>
                  </a:solidFill>
                  <a:latin typeface="Futura-Condensed-Normal" pitchFamily="2" charset="0"/>
                  <a:cs typeface="Futura Condensed"/>
                </a:endParaRPr>
              </a:p>
              <a:p>
                <a:pPr algn="just"/>
                <a:endParaRPr lang="en-US" sz="1050" dirty="0" smtClean="0">
                  <a:solidFill>
                    <a:srgbClr val="000000"/>
                  </a:solidFill>
                  <a:latin typeface="Futura-Condensed-Normal" pitchFamily="2" charset="0"/>
                  <a:cs typeface="Futura Condensed"/>
                </a:endParaRPr>
              </a:p>
            </p:txBody>
          </p:sp>
        </p:grpSp>
      </p:grpSp>
      <p:grpSp>
        <p:nvGrpSpPr>
          <p:cNvPr id="89" name="Group 88"/>
          <p:cNvGrpSpPr/>
          <p:nvPr/>
        </p:nvGrpSpPr>
        <p:grpSpPr>
          <a:xfrm>
            <a:off x="533000" y="441926"/>
            <a:ext cx="2695876" cy="1337595"/>
            <a:chOff x="533000" y="441926"/>
            <a:chExt cx="2695876" cy="1337595"/>
          </a:xfrm>
        </p:grpSpPr>
        <p:grpSp>
          <p:nvGrpSpPr>
            <p:cNvPr id="90" name="Group 89"/>
            <p:cNvGrpSpPr/>
            <p:nvPr/>
          </p:nvGrpSpPr>
          <p:grpSpPr>
            <a:xfrm>
              <a:off x="533000" y="441926"/>
              <a:ext cx="2695876" cy="1337595"/>
              <a:chOff x="937689" y="4643220"/>
              <a:chExt cx="1629398" cy="657067"/>
            </a:xfrm>
          </p:grpSpPr>
          <p:cxnSp>
            <p:nvCxnSpPr>
              <p:cNvPr id="93" name="Straight Arrow Connector 92"/>
              <p:cNvCxnSpPr/>
              <p:nvPr/>
            </p:nvCxnSpPr>
            <p:spPr>
              <a:xfrm>
                <a:off x="937689" y="4643220"/>
                <a:ext cx="162939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91" name="Straight Arrow Connector 90"/>
            <p:cNvCxnSpPr/>
            <p:nvPr/>
          </p:nvCxnSpPr>
          <p:spPr>
            <a:xfrm>
              <a:off x="535219"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29" name="Picture 28" descr="Screen Shot 2014-06-12 at 2.01.25 PM.png"/>
          <p:cNvPicPr>
            <a:picLocks noChangeAspect="1"/>
          </p:cNvPicPr>
          <p:nvPr/>
        </p:nvPicPr>
        <p:blipFill rotWithShape="1">
          <a:blip r:embed="rId3">
            <a:alphaModFix amt="0"/>
            <a:extLst>
              <a:ext uri="{28A0092B-C50C-407E-A947-70E740481C1C}">
                <a14:useLocalDpi xmlns:a14="http://schemas.microsoft.com/office/drawing/2010/main" xmlns="" val="0"/>
              </a:ext>
            </a:extLst>
          </a:blip>
          <a:srcRect l="649"/>
          <a:stretch/>
        </p:blipFill>
        <p:spPr>
          <a:xfrm>
            <a:off x="3641724" y="755849"/>
            <a:ext cx="3634065" cy="2724117"/>
          </a:xfrm>
          <a:prstGeom prst="rect">
            <a:avLst/>
          </a:prstGeom>
          <a:ln>
            <a:solidFill>
              <a:srgbClr val="000000"/>
            </a:solidFill>
          </a:ln>
        </p:spPr>
      </p:pic>
      <p:sp>
        <p:nvSpPr>
          <p:cNvPr id="3" name="TextBox 2"/>
          <p:cNvSpPr txBox="1"/>
          <p:nvPr/>
        </p:nvSpPr>
        <p:spPr>
          <a:xfrm>
            <a:off x="3641724" y="755849"/>
            <a:ext cx="1110250" cy="276999"/>
          </a:xfrm>
          <a:prstGeom prst="rect">
            <a:avLst/>
          </a:prstGeom>
          <a:noFill/>
        </p:spPr>
        <p:txBody>
          <a:bodyPr wrap="none" rtlCol="0">
            <a:spAutoFit/>
          </a:bodyPr>
          <a:lstStyle/>
          <a:p>
            <a:r>
              <a:rPr lang="en-US" sz="1200" dirty="0" smtClean="0">
                <a:solidFill>
                  <a:srgbClr val="D9D9D9"/>
                </a:solidFill>
                <a:latin typeface="Futura-Condensed-Normal" pitchFamily="2" charset="0"/>
                <a:cs typeface="Futura Condensed"/>
              </a:rPr>
              <a:t>(PROJECT PICTURE)</a:t>
            </a:r>
            <a:endParaRPr lang="en-US" sz="1200" dirty="0">
              <a:solidFill>
                <a:srgbClr val="D9D9D9"/>
              </a:solidFill>
              <a:latin typeface="Futura-Condensed-Normal" pitchFamily="2" charset="0"/>
              <a:cs typeface="Futura Condensed"/>
            </a:endParaRPr>
          </a:p>
        </p:txBody>
      </p:sp>
      <p:sp>
        <p:nvSpPr>
          <p:cNvPr id="36" name="TextBox 35"/>
          <p:cNvSpPr txBox="1"/>
          <p:nvPr/>
        </p:nvSpPr>
        <p:spPr>
          <a:xfrm>
            <a:off x="350922" y="8355163"/>
            <a:ext cx="1968809" cy="332399"/>
          </a:xfrm>
          <a:prstGeom prst="rect">
            <a:avLst/>
          </a:prstGeom>
          <a:noFill/>
        </p:spPr>
        <p:txBody>
          <a:bodyPr wrap="none" rtlCol="0">
            <a:spAutoFit/>
          </a:bodyPr>
          <a:lstStyle/>
          <a:p>
            <a:pPr>
              <a:lnSpc>
                <a:spcPct val="130000"/>
              </a:lnSpc>
            </a:pPr>
            <a:r>
              <a:rPr lang="en-US" sz="1200" dirty="0" smtClean="0">
                <a:solidFill>
                  <a:schemeClr val="bg1">
                    <a:lumMod val="85000"/>
                  </a:schemeClr>
                </a:solidFill>
                <a:latin typeface="Futura-Condensed-Normal" pitchFamily="2" charset="0"/>
                <a:cs typeface="Futura Condensed"/>
              </a:rPr>
              <a:t>(3 THINGS TO DO IF THEY GET STUCK)</a:t>
            </a:r>
            <a:endParaRPr lang="en-US" sz="1200" dirty="0">
              <a:solidFill>
                <a:schemeClr val="bg1">
                  <a:lumMod val="85000"/>
                </a:schemeClr>
              </a:solidFill>
              <a:latin typeface="Futura-Condensed-Normal" pitchFamily="2" charset="0"/>
              <a:cs typeface="Futura Condensed"/>
            </a:endParaRPr>
          </a:p>
        </p:txBody>
      </p:sp>
      <p:sp>
        <p:nvSpPr>
          <p:cNvPr id="37" name="TextBox 36"/>
          <p:cNvSpPr txBox="1"/>
          <p:nvPr/>
        </p:nvSpPr>
        <p:spPr>
          <a:xfrm>
            <a:off x="4845083" y="8345980"/>
            <a:ext cx="2289794" cy="332399"/>
          </a:xfrm>
          <a:prstGeom prst="rect">
            <a:avLst/>
          </a:prstGeom>
          <a:noFill/>
        </p:spPr>
        <p:txBody>
          <a:bodyPr wrap="none" rtlCol="0">
            <a:spAutoFit/>
          </a:bodyPr>
          <a:lstStyle/>
          <a:p>
            <a:pPr>
              <a:lnSpc>
                <a:spcPct val="130000"/>
              </a:lnSpc>
            </a:pPr>
            <a:r>
              <a:rPr lang="en-US" sz="1200" dirty="0" smtClean="0">
                <a:solidFill>
                  <a:schemeClr val="bg1">
                    <a:lumMod val="85000"/>
                  </a:schemeClr>
                </a:solidFill>
                <a:latin typeface="Futura-Condensed-Normal" pitchFamily="2" charset="0"/>
                <a:cs typeface="Futura Condensed"/>
              </a:rPr>
              <a:t>(3 THINGS TO DO IF THEY HAVE EXTRA TIME)</a:t>
            </a:r>
            <a:endParaRPr lang="en-US" sz="1200" dirty="0">
              <a:solidFill>
                <a:schemeClr val="bg1">
                  <a:lumMod val="85000"/>
                </a:schemeClr>
              </a:solidFill>
              <a:latin typeface="Futura-Condensed-Normal" pitchFamily="2" charset="0"/>
              <a:cs typeface="Futura Condensed"/>
            </a:endParaRPr>
          </a:p>
        </p:txBody>
      </p:sp>
      <p:sp>
        <p:nvSpPr>
          <p:cNvPr id="39" name="TextBox 38"/>
          <p:cNvSpPr txBox="1"/>
          <p:nvPr/>
        </p:nvSpPr>
        <p:spPr>
          <a:xfrm>
            <a:off x="3641723" y="4381900"/>
            <a:ext cx="3634065" cy="3444020"/>
          </a:xfrm>
          <a:prstGeom prst="rect">
            <a:avLst/>
          </a:prstGeom>
          <a:noFill/>
          <a:ln w="6350" cmpd="sng">
            <a:solidFill>
              <a:srgbClr val="D9D9D9"/>
            </a:solidFill>
            <a:prstDash val="dash"/>
          </a:ln>
        </p:spPr>
        <p:txBody>
          <a:bodyPr wrap="square" rtlCol="0">
            <a:spAutoFit/>
          </a:bodyPr>
          <a:lstStyle/>
          <a:p>
            <a:pPr>
              <a:lnSpc>
                <a:spcPct val="130000"/>
              </a:lnSpc>
            </a:pPr>
            <a:r>
              <a:rPr lang="en-US" sz="1200" dirty="0" smtClean="0">
                <a:solidFill>
                  <a:srgbClr val="D9D9D9"/>
                </a:solidFill>
                <a:latin typeface="Futura-Condensed-Normal" pitchFamily="2" charset="0"/>
                <a:cs typeface="Futura Condensed"/>
              </a:rPr>
              <a:t>(ILLUSTRATED PROJECT INSTRUCTIONS)</a:t>
            </a:r>
          </a:p>
          <a:p>
            <a:pPr>
              <a:lnSpc>
                <a:spcPct val="130000"/>
              </a:lnSpc>
            </a:pPr>
            <a:endParaRPr lang="en-US" sz="1200" dirty="0" smtClean="0">
              <a:latin typeface="Futura-Condensed-Normal" pitchFamily="2" charset="0"/>
              <a:cs typeface="Futura Condensed"/>
            </a:endParaRPr>
          </a:p>
          <a:p>
            <a:pPr>
              <a:lnSpc>
                <a:spcPct val="130000"/>
              </a:lnSpc>
            </a:pPr>
            <a:endParaRPr lang="en-US" sz="1200" dirty="0">
              <a:latin typeface="Futura-Condensed-Normal" pitchFamily="2" charset="0"/>
              <a:cs typeface="Futura Condensed"/>
            </a:endParaRPr>
          </a:p>
          <a:p>
            <a:pPr>
              <a:lnSpc>
                <a:spcPct val="130000"/>
              </a:lnSpc>
            </a:pPr>
            <a:endParaRPr lang="en-US" sz="1200" dirty="0" smtClean="0">
              <a:latin typeface="Futura-Condensed-Normal" pitchFamily="2" charset="0"/>
              <a:cs typeface="Futura Condensed"/>
            </a:endParaRPr>
          </a:p>
          <a:p>
            <a:pPr>
              <a:lnSpc>
                <a:spcPct val="130000"/>
              </a:lnSpc>
            </a:pPr>
            <a:endParaRPr lang="en-US" sz="1200" dirty="0">
              <a:latin typeface="Futura-Condensed-Normal" pitchFamily="2" charset="0"/>
              <a:cs typeface="Futura Condensed"/>
            </a:endParaRPr>
          </a:p>
          <a:p>
            <a:pPr>
              <a:lnSpc>
                <a:spcPct val="130000"/>
              </a:lnSpc>
            </a:pPr>
            <a:r>
              <a:rPr lang="en-US" sz="1200" dirty="0" smtClean="0">
                <a:latin typeface="Futura-Condensed-Normal" pitchFamily="2" charset="0"/>
                <a:cs typeface="Futura Condensed"/>
              </a:rPr>
              <a:t> </a:t>
            </a:r>
          </a:p>
          <a:p>
            <a:pPr>
              <a:lnSpc>
                <a:spcPct val="130000"/>
              </a:lnSpc>
            </a:pPr>
            <a:endParaRPr lang="en-US" sz="1200" dirty="0" smtClean="0">
              <a:latin typeface="Futura-Condensed-Normal" pitchFamily="2" charset="0"/>
              <a:cs typeface="Futura Condensed"/>
            </a:endParaRPr>
          </a:p>
          <a:p>
            <a:pPr>
              <a:lnSpc>
                <a:spcPct val="130000"/>
              </a:lnSpc>
            </a:pPr>
            <a:endParaRPr lang="en-US" sz="1200" dirty="0">
              <a:latin typeface="Futura-Condensed-Normal" pitchFamily="2" charset="0"/>
              <a:cs typeface="Futura Condensed"/>
            </a:endParaRPr>
          </a:p>
          <a:p>
            <a:pPr>
              <a:lnSpc>
                <a:spcPct val="130000"/>
              </a:lnSpc>
            </a:pPr>
            <a:endParaRPr lang="en-US" sz="1200" dirty="0" smtClean="0">
              <a:latin typeface="Futura-Condensed-Normal" pitchFamily="2" charset="0"/>
              <a:cs typeface="Futura Condensed"/>
            </a:endParaRPr>
          </a:p>
          <a:p>
            <a:pPr>
              <a:lnSpc>
                <a:spcPct val="130000"/>
              </a:lnSpc>
            </a:pPr>
            <a:endParaRPr lang="en-US" sz="1200" dirty="0">
              <a:latin typeface="Futura-Condensed-Normal" pitchFamily="2" charset="0"/>
              <a:cs typeface="Futura Condensed"/>
            </a:endParaRPr>
          </a:p>
          <a:p>
            <a:pPr>
              <a:lnSpc>
                <a:spcPct val="130000"/>
              </a:lnSpc>
            </a:pPr>
            <a:endParaRPr lang="en-US" sz="1200" dirty="0" smtClean="0">
              <a:latin typeface="Futura-Condensed-Normal" pitchFamily="2" charset="0"/>
              <a:cs typeface="Futura Condensed"/>
            </a:endParaRPr>
          </a:p>
          <a:p>
            <a:pPr>
              <a:lnSpc>
                <a:spcPct val="130000"/>
              </a:lnSpc>
            </a:pPr>
            <a:endParaRPr lang="en-US" sz="1200" dirty="0">
              <a:latin typeface="Futura-Condensed-Normal" pitchFamily="2" charset="0"/>
              <a:cs typeface="Futura Condensed"/>
            </a:endParaRPr>
          </a:p>
          <a:p>
            <a:pPr>
              <a:lnSpc>
                <a:spcPct val="130000"/>
              </a:lnSpc>
            </a:pPr>
            <a:endParaRPr lang="en-US" sz="1200" dirty="0" smtClean="0">
              <a:latin typeface="Futura-Condensed-Normal" pitchFamily="2" charset="0"/>
              <a:cs typeface="Futura Condensed"/>
            </a:endParaRPr>
          </a:p>
          <a:p>
            <a:pPr>
              <a:lnSpc>
                <a:spcPct val="130000"/>
              </a:lnSpc>
            </a:pPr>
            <a:endParaRPr lang="en-US" sz="1200" dirty="0">
              <a:latin typeface="Futura-Condensed-Normal" pitchFamily="2" charset="0"/>
              <a:cs typeface="Futura Condensed"/>
            </a:endParaRPr>
          </a:p>
        </p:txBody>
      </p:sp>
      <p:sp>
        <p:nvSpPr>
          <p:cNvPr id="41" name="TextBox 40"/>
          <p:cNvSpPr txBox="1"/>
          <p:nvPr/>
        </p:nvSpPr>
        <p:spPr>
          <a:xfrm>
            <a:off x="544141" y="1394971"/>
            <a:ext cx="1203650" cy="276999"/>
          </a:xfrm>
          <a:prstGeom prst="rect">
            <a:avLst/>
          </a:prstGeom>
          <a:noFill/>
        </p:spPr>
        <p:txBody>
          <a:bodyPr wrap="none" rtlCol="0">
            <a:spAutoFit/>
          </a:bodyPr>
          <a:lstStyle/>
          <a:p>
            <a:r>
              <a:rPr lang="en-US" sz="1200" dirty="0" smtClean="0">
                <a:solidFill>
                  <a:srgbClr val="D9D9D9"/>
                </a:solidFill>
                <a:latin typeface="Futura-Condensed-Normal" pitchFamily="2" charset="0"/>
                <a:cs typeface="Futura Condensed"/>
              </a:rPr>
              <a:t>(PROJECT OVERVIEW)</a:t>
            </a:r>
            <a:endParaRPr lang="en-US" sz="1200" dirty="0">
              <a:solidFill>
                <a:srgbClr val="D9D9D9"/>
              </a:solidFill>
              <a:latin typeface="Futura-Condensed-Normal" pitchFamily="2" charset="0"/>
              <a:cs typeface="Futura Condensed"/>
            </a:endParaRPr>
          </a:p>
        </p:txBody>
      </p:sp>
      <p:sp>
        <p:nvSpPr>
          <p:cNvPr id="42" name="TextBox 41"/>
          <p:cNvSpPr txBox="1"/>
          <p:nvPr/>
        </p:nvSpPr>
        <p:spPr>
          <a:xfrm>
            <a:off x="545569" y="2261850"/>
            <a:ext cx="1347093" cy="276999"/>
          </a:xfrm>
          <a:prstGeom prst="rect">
            <a:avLst/>
          </a:prstGeom>
          <a:noFill/>
        </p:spPr>
        <p:txBody>
          <a:bodyPr wrap="none" rtlCol="0">
            <a:spAutoFit/>
          </a:bodyPr>
          <a:lstStyle/>
          <a:p>
            <a:r>
              <a:rPr lang="en-US" sz="1200" dirty="0" smtClean="0">
                <a:solidFill>
                  <a:srgbClr val="D9D9D9"/>
                </a:solidFill>
                <a:latin typeface="Futura-Condensed-Normal" pitchFamily="2" charset="0"/>
                <a:cs typeface="Futura Condensed"/>
              </a:rPr>
              <a:t>(PROJECT DESCRIPTION)</a:t>
            </a:r>
            <a:endParaRPr lang="en-US" sz="1200" dirty="0">
              <a:solidFill>
                <a:srgbClr val="D9D9D9"/>
              </a:solidFill>
              <a:latin typeface="Futura-Condensed-Normal" pitchFamily="2" charset="0"/>
              <a:cs typeface="Futura Condensed"/>
            </a:endParaRPr>
          </a:p>
        </p:txBody>
      </p:sp>
    </p:spTree>
    <p:extLst>
      <p:ext uri="{BB962C8B-B14F-4D97-AF65-F5344CB8AC3E}">
        <p14:creationId xmlns:p14="http://schemas.microsoft.com/office/powerpoint/2010/main" xmlns="" val="1033397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iamond 53"/>
          <p:cNvSpPr/>
          <p:nvPr/>
        </p:nvSpPr>
        <p:spPr>
          <a:xfrm>
            <a:off x="6965252" y="2133579"/>
            <a:ext cx="781748" cy="781748"/>
          </a:xfrm>
          <a:prstGeom prst="diamon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0" name="TextBox 9"/>
          <p:cNvSpPr txBox="1"/>
          <p:nvPr/>
        </p:nvSpPr>
        <p:spPr>
          <a:xfrm>
            <a:off x="4214625" y="795405"/>
            <a:ext cx="2999848" cy="1231106"/>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ecome more fluent with computational practices (</a:t>
            </a:r>
            <a:r>
              <a:rPr lang="en-US" sz="1200" dirty="0">
                <a:latin typeface="Futura-Condensed-Normal" pitchFamily="2" charset="0"/>
                <a:cs typeface="Futura Condensed"/>
              </a:rPr>
              <a:t>experimenting and iterating, testing and debugging, reusing and remixing, abstracting and modularizing) by </a:t>
            </a:r>
            <a:r>
              <a:rPr lang="en-US" sz="1200" dirty="0" smtClean="0">
                <a:latin typeface="Futura-Condensed-Normal" pitchFamily="2" charset="0"/>
                <a:cs typeface="Futura Condensed"/>
              </a:rPr>
              <a:t>designing a debugging challenge</a:t>
            </a:r>
            <a:endParaRPr lang="en-US" sz="1200" dirty="0">
              <a:latin typeface="Futura-Condensed-Normal" pitchFamily="2" charset="0"/>
              <a:cs typeface="Futura Condensed"/>
            </a:endParaRPr>
          </a:p>
        </p:txBody>
      </p:sp>
      <p:grpSp>
        <p:nvGrpSpPr>
          <p:cNvPr id="5" name="Group 4"/>
          <p:cNvGrpSpPr/>
          <p:nvPr/>
        </p:nvGrpSpPr>
        <p:grpSpPr>
          <a:xfrm>
            <a:off x="4007796" y="2830659"/>
            <a:ext cx="3307404" cy="1144274"/>
            <a:chOff x="3992282" y="2830659"/>
            <a:chExt cx="3307404" cy="1144274"/>
          </a:xfrm>
        </p:grpSpPr>
        <p:sp>
          <p:nvSpPr>
            <p:cNvPr id="18" name="TextBox 17"/>
            <p:cNvSpPr txBox="1"/>
            <p:nvPr/>
          </p:nvSpPr>
          <p:spPr>
            <a:xfrm>
              <a:off x="4089400" y="3328603"/>
              <a:ext cx="3117152" cy="646330"/>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My Debug </a:t>
              </a:r>
              <a:r>
                <a:rPr lang="en-US" sz="1200" spc="-20" dirty="0">
                  <a:latin typeface="Futura-Condensed-Normal" pitchFamily="2" charset="0"/>
                  <a:cs typeface="Futura Condensed"/>
                </a:rPr>
                <a:t>It</a:t>
              </a:r>
              <a:r>
                <a:rPr lang="en-US" sz="1200" spc="-20" dirty="0" smtClean="0">
                  <a:latin typeface="Futura-Condensed-Normal" pitchFamily="2" charset="0"/>
                  <a:cs typeface="Futura Condensed"/>
                </a:rPr>
                <a:t>! </a:t>
              </a:r>
              <a:r>
                <a:rPr lang="en-US" sz="1200" dirty="0">
                  <a:latin typeface="Futura-Condensed-Normal" pitchFamily="2" charset="0"/>
                  <a:cs typeface="Futura Condensed"/>
                </a:rPr>
                <a:t>h</a:t>
              </a:r>
              <a:r>
                <a:rPr lang="en-US" sz="1200" dirty="0" smtClean="0">
                  <a:latin typeface="Futura-Condensed-Normal" pitchFamily="2" charset="0"/>
                  <a:cs typeface="Futura Condensed"/>
                </a:rPr>
                <a:t>andout</a:t>
              </a:r>
            </a:p>
            <a:p>
              <a:pPr marL="171450" indent="-171450">
                <a:buFont typeface="Wingdings" charset="2"/>
                <a:buChar char="q"/>
              </a:pPr>
              <a:r>
                <a:rPr lang="en-US" sz="1200" spc="-20" dirty="0" smtClean="0">
                  <a:latin typeface="Futura-Condensed-Normal" pitchFamily="2" charset="0"/>
                  <a:cs typeface="Futura Condensed"/>
                </a:rPr>
                <a:t>My Debug </a:t>
              </a:r>
              <a:r>
                <a:rPr lang="en-US" sz="1200" spc="-20" dirty="0">
                  <a:latin typeface="Futura-Condensed-Normal" pitchFamily="2" charset="0"/>
                  <a:cs typeface="Futura Condensed"/>
                </a:rPr>
                <a:t>It! </a:t>
              </a:r>
              <a:r>
                <a:rPr lang="en-US" sz="1200" dirty="0" smtClean="0">
                  <a:latin typeface="Futura-Condensed-Normal" pitchFamily="2" charset="0"/>
                  <a:cs typeface="Futura Condensed"/>
                </a:rPr>
                <a:t>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/studios/475637</a:t>
              </a:r>
            </a:p>
          </p:txBody>
        </p:sp>
        <p:sp>
          <p:nvSpPr>
            <p:cNvPr id="19" name="TextBox 18"/>
            <p:cNvSpPr txBox="1"/>
            <p:nvPr/>
          </p:nvSpPr>
          <p:spPr>
            <a:xfrm>
              <a:off x="3992282"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457995" y="2830659"/>
            <a:ext cx="3324338" cy="3452599"/>
            <a:chOff x="422410" y="2830659"/>
            <a:chExt cx="3324338" cy="3452599"/>
          </a:xfrm>
        </p:grpSpPr>
        <p:sp>
          <p:nvSpPr>
            <p:cNvPr id="14" name="TextBox 13"/>
            <p:cNvSpPr txBox="1"/>
            <p:nvPr/>
          </p:nvSpPr>
          <p:spPr>
            <a:xfrm>
              <a:off x="515544" y="3328603"/>
              <a:ext cx="3231204" cy="295465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Optionally, </a:t>
              </a:r>
              <a:r>
                <a:rPr lang="en-US" sz="1200" spc="-20" dirty="0" smtClean="0">
                  <a:latin typeface="Futura-Condensed-Normal" pitchFamily="2" charset="0"/>
                  <a:cs typeface="Futura Condensed"/>
                </a:rPr>
                <a:t>have </a:t>
              </a:r>
              <a:r>
                <a:rPr lang="en-US" sz="1200" spc="-20" dirty="0">
                  <a:latin typeface="Futura-Condensed-Normal" pitchFamily="2" charset="0"/>
                  <a:cs typeface="Futura Condensed"/>
                </a:rPr>
                <a:t>the </a:t>
              </a:r>
              <a:r>
                <a:rPr lang="en-US" sz="1200" spc="-20" dirty="0" smtClean="0">
                  <a:latin typeface="Futura-Condensed-Normal" pitchFamily="2" charset="0"/>
                  <a:cs typeface="Futura Condensed"/>
                </a:rPr>
                <a:t>My Debug </a:t>
              </a:r>
              <a:r>
                <a:rPr lang="en-US" sz="1200" spc="-20" dirty="0">
                  <a:latin typeface="Futura-Condensed-Normal" pitchFamily="2" charset="0"/>
                  <a:cs typeface="Futura Condensed"/>
                </a:rPr>
                <a:t>I</a:t>
              </a:r>
              <a:r>
                <a:rPr lang="en-US" sz="1200" spc="-20" dirty="0" smtClean="0">
                  <a:latin typeface="Futura-Condensed-Normal" pitchFamily="2" charset="0"/>
                  <a:cs typeface="Futura Condensed"/>
                </a:rPr>
                <a:t>t! handout available to guide students during the activity.</a:t>
              </a:r>
              <a:endParaRPr lang="en-US" sz="1200" spc="-20" dirty="0">
                <a:latin typeface="Futura-Condensed-Normal" pitchFamily="2" charset="0"/>
                <a:cs typeface="Futura Condensed"/>
              </a:endParaRPr>
            </a:p>
            <a:p>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Give students the opportunity to create their own debugging challenge for others to solve. </a:t>
              </a:r>
              <a:r>
                <a:rPr lang="en-US" sz="1200" dirty="0">
                  <a:latin typeface="Futura-Condensed-Normal" pitchFamily="2" charset="0"/>
                  <a:cs typeface="Futura Condensed"/>
                </a:rPr>
                <a:t>B</a:t>
              </a:r>
              <a:r>
                <a:rPr lang="en-US" sz="1200" dirty="0" smtClean="0">
                  <a:latin typeface="Futura-Condensed-Normal" pitchFamily="2" charset="0"/>
                  <a:cs typeface="Futura Condensed"/>
                </a:rPr>
                <a:t>ugs can focus on a specific computational concept, Scratch block, interaction, or some other programming challenge. Encourage students to take inspiration from their own experiences of getting stuck and unstuck while developing Scratch projects.</a:t>
              </a:r>
              <a:endParaRPr lang="en-US" sz="1200" dirty="0">
                <a:latin typeface="Futura-Condensed-Normal" pitchFamily="2" charset="0"/>
                <a:cs typeface="Futura Condensed"/>
              </a:endParaRP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Let students swap and try testing and debugging one another’s buggy projects. Optionally, have students add their debug-it program to the My Debug It! studio or a class studio.</a:t>
              </a:r>
              <a:endParaRPr lang="en-US" sz="1200" spc="-10" dirty="0" smtClean="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reflect back on their </a:t>
              </a:r>
              <a:r>
                <a:rPr lang="en-US" sz="1200" dirty="0" smtClean="0">
                  <a:latin typeface="Futura-Condensed-Normal" pitchFamily="2" charset="0"/>
                  <a:cs typeface="Futura Condensed"/>
                </a:rPr>
                <a:t>problem-creating approaches </a:t>
              </a:r>
              <a:r>
                <a:rPr lang="en-US" sz="1200" dirty="0">
                  <a:latin typeface="Futura-Condensed-Normal" pitchFamily="2" charset="0"/>
                  <a:cs typeface="Futura Condensed"/>
                </a:rPr>
                <a:t>by responding to the reflection prompts in their design journals or in a group </a:t>
              </a:r>
              <a:r>
                <a:rPr lang="en-US" sz="1200" dirty="0" smtClean="0">
                  <a:latin typeface="Futura-Condensed-Normal" pitchFamily="2" charset="0"/>
                  <a:cs typeface="Futura Condensed"/>
                </a:rPr>
                <a:t>discussion.</a:t>
              </a:r>
              <a:endParaRPr lang="en-US" sz="1200" dirty="0">
                <a:latin typeface="Futura-Condensed-Normal" pitchFamily="2" charset="0"/>
                <a:cs typeface="Futura Condensed"/>
              </a:endParaRPr>
            </a:p>
          </p:txBody>
        </p:sp>
        <p:sp>
          <p:nvSpPr>
            <p:cNvPr id="78" name="TextBox 77"/>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79" name="Straight Connector 78"/>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1" name="Group 80"/>
          <p:cNvGrpSpPr/>
          <p:nvPr/>
        </p:nvGrpSpPr>
        <p:grpSpPr>
          <a:xfrm>
            <a:off x="4007796" y="4090130"/>
            <a:ext cx="3307404" cy="1882815"/>
            <a:chOff x="3992282" y="4098597"/>
            <a:chExt cx="3307404" cy="1882815"/>
          </a:xfrm>
        </p:grpSpPr>
        <p:sp>
          <p:nvSpPr>
            <p:cNvPr id="82" name="TextBox 81"/>
            <p:cNvSpPr txBox="1"/>
            <p:nvPr/>
          </p:nvSpPr>
          <p:spPr>
            <a:xfrm>
              <a:off x="4089400" y="4596417"/>
              <a:ext cx="3117152" cy="138499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What </a:t>
              </a:r>
              <a:r>
                <a:rPr lang="en-US" sz="1200" dirty="0" smtClean="0">
                  <a:latin typeface="Futura-Condensed-Normal" pitchFamily="2" charset="0"/>
                  <a:cs typeface="Futura Condensed"/>
                </a:rPr>
                <a:t>was </a:t>
              </a:r>
              <a:r>
                <a:rPr lang="en-US" sz="1200" dirty="0">
                  <a:latin typeface="Futura-Condensed-Normal" pitchFamily="2" charset="0"/>
                  <a:cs typeface="Futura Condensed"/>
                </a:rPr>
                <a:t>the problem?</a:t>
              </a:r>
            </a:p>
            <a:p>
              <a:pPr marL="171450" indent="-171450">
                <a:buFont typeface="Lucida Grande"/>
                <a:buChar char="+"/>
              </a:pPr>
              <a:r>
                <a:rPr lang="en-US" sz="1200" dirty="0" smtClean="0">
                  <a:latin typeface="Futura-Condensed-Normal" pitchFamily="2" charset="0"/>
                  <a:cs typeface="Futura Condensed"/>
                </a:rPr>
                <a:t>Where did your inspiration come from?</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How did you imagine others investigating and solving the challenge?</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Did others have alternative </a:t>
              </a:r>
              <a:r>
                <a:rPr lang="en-US" sz="1200" dirty="0">
                  <a:latin typeface="Futura-Condensed-Normal" pitchFamily="2" charset="0"/>
                  <a:cs typeface="Futura Condensed"/>
                </a:rPr>
                <a:t>approaches </a:t>
              </a:r>
              <a:r>
                <a:rPr lang="en-US" sz="1200" dirty="0" smtClean="0">
                  <a:latin typeface="Futura-Condensed-Normal" pitchFamily="2" charset="0"/>
                  <a:cs typeface="Futura Condensed"/>
                </a:rPr>
                <a:t>to finding and fixing </a:t>
              </a:r>
              <a:r>
                <a:rPr lang="en-US" sz="1200" dirty="0">
                  <a:latin typeface="Futura-Condensed-Normal" pitchFamily="2" charset="0"/>
                  <a:cs typeface="Futura Condensed"/>
                </a:rPr>
                <a:t>the </a:t>
              </a:r>
              <a:r>
                <a:rPr lang="en-US" sz="1200" dirty="0" smtClean="0">
                  <a:latin typeface="Futura-Condensed-Normal" pitchFamily="2" charset="0"/>
                  <a:cs typeface="Futura Condensed"/>
                </a:rPr>
                <a:t>problem than what you expected? What were their strategies?</a:t>
              </a:r>
              <a:endParaRPr lang="en-US" sz="1200" dirty="0">
                <a:latin typeface="Futura-Condensed-Normal" pitchFamily="2" charset="0"/>
                <a:cs typeface="Futura Condensed"/>
              </a:endParaRPr>
            </a:p>
          </p:txBody>
        </p:sp>
        <p:sp>
          <p:nvSpPr>
            <p:cNvPr id="83" name="TextBox 82"/>
            <p:cNvSpPr txBox="1"/>
            <p:nvPr/>
          </p:nvSpPr>
          <p:spPr>
            <a:xfrm>
              <a:off x="3992282" y="4098597"/>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4" name="Straight Connector 83"/>
            <p:cNvCxnSpPr/>
            <p:nvPr/>
          </p:nvCxnSpPr>
          <p:spPr>
            <a:xfrm flipV="1">
              <a:off x="4089400" y="4437151"/>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9" name="Group 88"/>
          <p:cNvGrpSpPr/>
          <p:nvPr/>
        </p:nvGrpSpPr>
        <p:grpSpPr>
          <a:xfrm>
            <a:off x="4007796" y="6059489"/>
            <a:ext cx="3307404" cy="1142158"/>
            <a:chOff x="3992282" y="2832776"/>
            <a:chExt cx="3307404" cy="1142158"/>
          </a:xfrm>
        </p:grpSpPr>
        <p:sp>
          <p:nvSpPr>
            <p:cNvPr id="90" name="TextBox 89"/>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Do projects include a debugging challenge to solve?</a:t>
              </a:r>
            </a:p>
            <a:p>
              <a:pPr marL="171450" indent="-171450">
                <a:buFont typeface="Lucida Grande"/>
                <a:buChar char="+"/>
              </a:pPr>
              <a:r>
                <a:rPr lang="en-US" sz="1200" dirty="0" smtClean="0">
                  <a:latin typeface="Futura-Condensed-Normal" pitchFamily="2" charset="0"/>
                  <a:cs typeface="Futura Condensed"/>
                </a:rPr>
                <a:t>What different testing and debugging strategies did students employ?</a:t>
              </a:r>
            </a:p>
          </p:txBody>
        </p:sp>
        <p:sp>
          <p:nvSpPr>
            <p:cNvPr id="91" name="TextBox 9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2" name="Straight Connector 9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457995" y="2262843"/>
            <a:ext cx="2913799" cy="523220"/>
          </a:xfrm>
          <a:prstGeom prst="rect">
            <a:avLst/>
          </a:prstGeom>
          <a:noFill/>
        </p:spPr>
        <p:txBody>
          <a:bodyPr wrap="square" rtlCol="0" anchor="ctr" anchorCtr="0">
            <a:spAutoFit/>
          </a:bodyPr>
          <a:lstStyle/>
          <a:p>
            <a:r>
              <a:rPr lang="en-US" sz="2800" dirty="0" smtClean="0">
                <a:solidFill>
                  <a:schemeClr val="bg1"/>
                </a:solidFill>
                <a:latin typeface="Futura-Condensed-Normal" pitchFamily="2" charset="0"/>
                <a:cs typeface="Futura Condensed"/>
              </a:rPr>
              <a:t>ACTIVITY DESCRIPTION</a:t>
            </a:r>
            <a:endParaRPr lang="en-US" sz="2800" dirty="0">
              <a:solidFill>
                <a:schemeClr val="bg1"/>
              </a:solidFill>
              <a:latin typeface="Futura-Condensed-Normal" pitchFamily="2" charset="0"/>
              <a:cs typeface="Futura Condensed"/>
            </a:endParaRPr>
          </a:p>
        </p:txBody>
      </p:sp>
      <p:sp>
        <p:nvSpPr>
          <p:cNvPr id="65" name="Isosceles Triangle 64"/>
          <p:cNvSpPr/>
          <p:nvPr/>
        </p:nvSpPr>
        <p:spPr>
          <a:xfrm rot="16200000">
            <a:off x="6953456" y="2403548"/>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nvGrpSpPr>
          <p:cNvPr id="64" name="Group 63"/>
          <p:cNvGrpSpPr/>
          <p:nvPr/>
        </p:nvGrpSpPr>
        <p:grpSpPr>
          <a:xfrm>
            <a:off x="457995" y="2262843"/>
            <a:ext cx="6857205" cy="523220"/>
            <a:chOff x="457200" y="2262843"/>
            <a:chExt cx="6845302" cy="523220"/>
          </a:xfrm>
        </p:grpSpPr>
        <p:sp>
          <p:nvSpPr>
            <p:cNvPr id="71" name="TextBox 70"/>
            <p:cNvSpPr txBox="1"/>
            <p:nvPr/>
          </p:nvSpPr>
          <p:spPr>
            <a:xfrm>
              <a:off x="457200" y="2262843"/>
              <a:ext cx="2908741" cy="523220"/>
            </a:xfrm>
            <a:prstGeom prst="rect">
              <a:avLst/>
            </a:prstGeom>
            <a:noFill/>
          </p:spPr>
          <p:txBody>
            <a:bodyPr wrap="square" rtlCol="0" anchor="ctr" anchorCtr="0">
              <a:spAutoFit/>
            </a:bodyPr>
            <a:lstStyle/>
            <a:p>
              <a:r>
                <a:rPr lang="en-US" sz="2800" dirty="0" smtClean="0">
                  <a:solidFill>
                    <a:schemeClr val="bg1"/>
                  </a:solidFill>
                  <a:latin typeface="Futura-Condensed-Normal" pitchFamily="2" charset="0"/>
                  <a:cs typeface="Futura Condensed"/>
                </a:rPr>
                <a:t>ACTIVITY DESCRIPTION</a:t>
              </a:r>
              <a:endParaRPr lang="en-US" sz="2800" dirty="0">
                <a:solidFill>
                  <a:schemeClr val="bg1"/>
                </a:solidFill>
                <a:latin typeface="Futura-Condensed-Normal" pitchFamily="2" charset="0"/>
                <a:cs typeface="Futura Condensed"/>
              </a:endParaRPr>
            </a:p>
          </p:txBody>
        </p:sp>
        <p:sp>
          <p:nvSpPr>
            <p:cNvPr id="69" name="Isosceles Triangle 68"/>
            <p:cNvSpPr/>
            <p:nvPr/>
          </p:nvSpPr>
          <p:spPr>
            <a:xfrm rot="16200000">
              <a:off x="6940970" y="2403760"/>
              <a:ext cx="479582" cy="243482"/>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grpSp>
        <p:nvGrpSpPr>
          <p:cNvPr id="87" name="Group 86"/>
          <p:cNvGrpSpPr/>
          <p:nvPr/>
        </p:nvGrpSpPr>
        <p:grpSpPr>
          <a:xfrm>
            <a:off x="3661944" y="794340"/>
            <a:ext cx="442062" cy="1123360"/>
            <a:chOff x="2853673" y="794340"/>
            <a:chExt cx="442062" cy="1123360"/>
          </a:xfrm>
        </p:grpSpPr>
        <p:cxnSp>
          <p:nvCxnSpPr>
            <p:cNvPr id="88" name="Straight Connector 87"/>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96" name="TextBox 95"/>
          <p:cNvSpPr txBox="1"/>
          <p:nvPr/>
        </p:nvSpPr>
        <p:spPr>
          <a:xfrm>
            <a:off x="2527923" y="169420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15–30 MINUTES</a:t>
            </a:r>
          </a:p>
        </p:txBody>
      </p:sp>
      <p:pic>
        <p:nvPicPr>
          <p:cNvPr id="97" name="Picture 96" descr="1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1408" y="1754376"/>
            <a:ext cx="324022" cy="324022"/>
          </a:xfrm>
          <a:prstGeom prst="rect">
            <a:avLst/>
          </a:prstGeom>
        </p:spPr>
      </p:pic>
      <p:grpSp>
        <p:nvGrpSpPr>
          <p:cNvPr id="99" name="Group 98"/>
          <p:cNvGrpSpPr/>
          <p:nvPr/>
        </p:nvGrpSpPr>
        <p:grpSpPr>
          <a:xfrm>
            <a:off x="457995" y="7630731"/>
            <a:ext cx="6857205" cy="352518"/>
            <a:chOff x="457995" y="7630731"/>
            <a:chExt cx="6857205" cy="352518"/>
          </a:xfrm>
        </p:grpSpPr>
        <p:sp>
          <p:nvSpPr>
            <p:cNvPr id="100" name="TextBox 99"/>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101" name="Straight Connector 100"/>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103" name="Straight Connector 102"/>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4104914" y="8217641"/>
            <a:ext cx="3117152" cy="1158779"/>
            <a:chOff x="3746748" y="8217641"/>
            <a:chExt cx="3475318" cy="1158779"/>
          </a:xfrm>
        </p:grpSpPr>
        <p:sp>
          <p:nvSpPr>
            <p:cNvPr id="105" name="TextBox 104"/>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107" name="Group 106"/>
            <p:cNvGrpSpPr/>
            <p:nvPr/>
          </p:nvGrpSpPr>
          <p:grpSpPr>
            <a:xfrm>
              <a:off x="4076948" y="8385986"/>
              <a:ext cx="3145118" cy="883399"/>
              <a:chOff x="3891832" y="8385983"/>
              <a:chExt cx="3321768" cy="883398"/>
            </a:xfrm>
          </p:grpSpPr>
          <p:cxnSp>
            <p:nvCxnSpPr>
              <p:cNvPr id="108" name="Straight Connector 107"/>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12" name="TextBox 111"/>
          <p:cNvSpPr txBox="1"/>
          <p:nvPr/>
        </p:nvSpPr>
        <p:spPr>
          <a:xfrm>
            <a:off x="551129" y="8142739"/>
            <a:ext cx="3231204" cy="1200329"/>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Remind students to include a challenge description in the </a:t>
            </a:r>
            <a:r>
              <a:rPr lang="en-US" sz="1200" dirty="0" smtClean="0">
                <a:latin typeface="Futura-Condensed-Normal" pitchFamily="2" charset="0"/>
                <a:cs typeface="Futura Condensed"/>
              </a:rPr>
              <a:t>notes </a:t>
            </a:r>
            <a:r>
              <a:rPr lang="en-US" sz="1200" dirty="0">
                <a:latin typeface="Futura-Condensed-Normal" pitchFamily="2" charset="0"/>
                <a:cs typeface="Futura Condensed"/>
              </a:rPr>
              <a:t>of </a:t>
            </a:r>
            <a:r>
              <a:rPr lang="en-US" sz="1200" dirty="0" smtClean="0">
                <a:latin typeface="Futura-Condensed-Normal" pitchFamily="2" charset="0"/>
                <a:cs typeface="Futura Condensed"/>
              </a:rPr>
              <a:t>the project page on </a:t>
            </a:r>
            <a:r>
              <a:rPr lang="en-US" sz="1200" dirty="0">
                <a:latin typeface="Futura-Condensed-Normal" pitchFamily="2" charset="0"/>
                <a:cs typeface="Futura Condensed"/>
              </a:rPr>
              <a:t>the Scratch website.</a:t>
            </a:r>
          </a:p>
          <a:p>
            <a:pPr marL="171450" indent="-171450">
              <a:buFont typeface="Lucida Grande"/>
              <a:buChar char="+"/>
            </a:pPr>
            <a:r>
              <a:rPr lang="en-US" sz="1200" dirty="0">
                <a:latin typeface="Futura-Condensed-Normal" pitchFamily="2" charset="0"/>
                <a:cs typeface="Futura Condensed"/>
              </a:rPr>
              <a:t>Got extra </a:t>
            </a:r>
            <a:r>
              <a:rPr lang="en-US" sz="1200" dirty="0" smtClean="0">
                <a:latin typeface="Futura-Condensed-Normal" pitchFamily="2" charset="0"/>
                <a:cs typeface="Futura Condensed"/>
              </a:rPr>
              <a:t>time or need a warm-up activity? </a:t>
            </a:r>
            <a:r>
              <a:rPr lang="en-US" sz="1200" dirty="0">
                <a:latin typeface="Futura-Condensed-Normal" pitchFamily="2" charset="0"/>
                <a:cs typeface="Futura Condensed"/>
              </a:rPr>
              <a:t>Let students exercise their problem-seeking and problem-solving skills on other contributed debug-it programs in the My Debug It! s</a:t>
            </a:r>
            <a:r>
              <a:rPr lang="en-US" sz="1200" dirty="0" smtClean="0">
                <a:latin typeface="Futura-Condensed-Normal" pitchFamily="2" charset="0"/>
                <a:cs typeface="Futura Condensed"/>
              </a:rPr>
              <a:t>tudio.</a:t>
            </a:r>
            <a:endParaRPr lang="en-US" sz="1200" dirty="0">
              <a:latin typeface="Futura-Condensed-Normal" pitchFamily="2" charset="0"/>
              <a:cs typeface="Futura Condensed"/>
            </a:endParaRPr>
          </a:p>
        </p:txBody>
      </p:sp>
      <p:sp>
        <p:nvSpPr>
          <p:cNvPr id="50" name="TextBox 49"/>
          <p:cNvSpPr txBox="1"/>
          <p:nvPr/>
        </p:nvSpPr>
        <p:spPr>
          <a:xfrm>
            <a:off x="1300826" y="647673"/>
            <a:ext cx="2815942" cy="707886"/>
          </a:xfrm>
          <a:prstGeom prst="rect">
            <a:avLst/>
          </a:prstGeom>
          <a:noFill/>
        </p:spPr>
        <p:txBody>
          <a:bodyPr wrap="square" rtlCol="0">
            <a:spAutoFit/>
          </a:bodyPr>
          <a:lstStyle/>
          <a:p>
            <a:r>
              <a:rPr lang="en-US" sz="4000" dirty="0" smtClean="0">
                <a:latin typeface="Futura-Condensed-Normal" pitchFamily="2" charset="0"/>
                <a:cs typeface="Futura Condensed"/>
              </a:rPr>
              <a:t>MY DEBUG IT!</a:t>
            </a: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106</a:t>
            </a:r>
            <a:endParaRPr lang="en-US" dirty="0">
              <a:latin typeface="Futura-Condensed-Normal" pitchFamily="2" charset="0"/>
            </a:endParaRPr>
          </a:p>
        </p:txBody>
      </p:sp>
      <p:grpSp>
        <p:nvGrpSpPr>
          <p:cNvPr id="51" name="Group 50"/>
          <p:cNvGrpSpPr/>
          <p:nvPr/>
        </p:nvGrpSpPr>
        <p:grpSpPr>
          <a:xfrm>
            <a:off x="551130" y="0"/>
            <a:ext cx="493776" cy="2791968"/>
            <a:chOff x="551130" y="0"/>
            <a:chExt cx="493776" cy="2791968"/>
          </a:xfrm>
        </p:grpSpPr>
        <p:pic>
          <p:nvPicPr>
            <p:cNvPr id="52" name="Picture 51" descr="Unit5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53" name="TextBox 52"/>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5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920084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45295" y="1522398"/>
            <a:ext cx="2357172" cy="1334958"/>
            <a:chOff x="409710" y="1457232"/>
            <a:chExt cx="2357172" cy="1334958"/>
          </a:xfrm>
        </p:grpSpPr>
        <p:sp>
          <p:nvSpPr>
            <p:cNvPr id="10" name="TextBox 9"/>
            <p:cNvSpPr txBox="1"/>
            <p:nvPr/>
          </p:nvSpPr>
          <p:spPr>
            <a:xfrm>
              <a:off x="502845" y="1457232"/>
              <a:ext cx="2159129"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IT’S TIME TO DESIGN YOUR OWN DEBUG IT PROGRAM. WHAT WILL YOU CREATE?</a:t>
              </a:r>
              <a:endParaRPr lang="en-US" sz="1200" dirty="0">
                <a:latin typeface="Futura-Condensed-Normal" pitchFamily="2" charset="0"/>
                <a:cs typeface="Futura Condensed"/>
              </a:endParaRPr>
            </a:p>
          </p:txBody>
        </p:sp>
        <p:sp>
          <p:nvSpPr>
            <p:cNvPr id="13" name="TextBox 12"/>
            <p:cNvSpPr txBox="1"/>
            <p:nvPr/>
          </p:nvSpPr>
          <p:spPr>
            <a:xfrm>
              <a:off x="409710" y="2145859"/>
              <a:ext cx="2357172" cy="646331"/>
            </a:xfrm>
            <a:prstGeom prst="rect">
              <a:avLst/>
            </a:prstGeom>
            <a:noFill/>
          </p:spPr>
          <p:txBody>
            <a:bodyPr wrap="square" rtlCol="0">
              <a:spAutoFit/>
            </a:bodyPr>
            <a:lstStyle/>
            <a:p>
              <a:pPr algn="just"/>
              <a:r>
                <a:rPr lang="en-US" sz="1200" dirty="0">
                  <a:latin typeface="Futura-Condensed-Normal" pitchFamily="2" charset="0"/>
                  <a:cs typeface="Futura Condensed"/>
                </a:rPr>
                <a:t>In this activity, you will </a:t>
              </a:r>
              <a:r>
                <a:rPr lang="en-US" sz="1200" dirty="0" smtClean="0">
                  <a:latin typeface="Futura-Condensed-Normal" pitchFamily="2" charset="0"/>
                  <a:cs typeface="Futura Condensed"/>
                </a:rPr>
                <a:t>create your own Debug</a:t>
              </a:r>
              <a:r>
                <a:rPr lang="en-US" sz="1200" dirty="0">
                  <a:latin typeface="Futura-Condensed-Normal" pitchFamily="2" charset="0"/>
                  <a:cs typeface="Futura Condensed"/>
                </a:rPr>
                <a:t> </a:t>
              </a:r>
              <a:r>
                <a:rPr lang="en-US" sz="1200" dirty="0" smtClean="0">
                  <a:latin typeface="Futura-Condensed-Normal" pitchFamily="2" charset="0"/>
                  <a:cs typeface="Futura Condensed"/>
                </a:rPr>
                <a:t>It! challenge for others to investigate, solve, and remix.</a:t>
              </a:r>
              <a:endParaRPr lang="en-US" sz="1200" dirty="0">
                <a:solidFill>
                  <a:srgbClr val="000000"/>
                </a:solidFill>
                <a:latin typeface="Futura-Condensed-Normal" pitchFamily="2" charset="0"/>
                <a:cs typeface="Futura Condensed"/>
              </a:endParaRPr>
            </a:p>
          </p:txBody>
        </p:sp>
      </p:grpSp>
      <p:grpSp>
        <p:nvGrpSpPr>
          <p:cNvPr id="8" name="Group 7"/>
          <p:cNvGrpSpPr/>
          <p:nvPr/>
        </p:nvGrpSpPr>
        <p:grpSpPr>
          <a:xfrm>
            <a:off x="427031" y="3857808"/>
            <a:ext cx="2970866" cy="2378215"/>
            <a:chOff x="427031" y="3857808"/>
            <a:chExt cx="2970866" cy="2378215"/>
          </a:xfrm>
        </p:grpSpPr>
        <p:sp>
          <p:nvSpPr>
            <p:cNvPr id="14" name="TextBox 13"/>
            <p:cNvSpPr txBox="1"/>
            <p:nvPr/>
          </p:nvSpPr>
          <p:spPr>
            <a:xfrm>
              <a:off x="427031" y="4232397"/>
              <a:ext cx="2885167" cy="2003626"/>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Reflect back on the different kinds </a:t>
              </a:r>
              <a:r>
                <a:rPr lang="en-US" sz="1200" dirty="0">
                  <a:latin typeface="Futura-Condensed-Normal" pitchFamily="2" charset="0"/>
                  <a:cs typeface="Futura Condensed"/>
                </a:rPr>
                <a:t>of bugs you’ve encountered in creating and debugging your own </a:t>
              </a:r>
              <a:r>
                <a:rPr lang="en-US" sz="1200" dirty="0" smtClean="0">
                  <a:latin typeface="Futura-Condensed-Normal" pitchFamily="2" charset="0"/>
                  <a:cs typeface="Futura Condensed"/>
                </a:rPr>
                <a:t>projects. </a:t>
              </a:r>
            </a:p>
            <a:p>
              <a:pPr marL="171450" indent="-171450">
                <a:lnSpc>
                  <a:spcPct val="130000"/>
                </a:lnSpc>
                <a:buFont typeface="Wingdings" charset="2"/>
                <a:buChar char="q"/>
              </a:pPr>
              <a:r>
                <a:rPr lang="en-US" sz="1200" dirty="0">
                  <a:latin typeface="Futura-Condensed-Normal" pitchFamily="2" charset="0"/>
                  <a:cs typeface="Futura Condensed"/>
                </a:rPr>
                <a:t>G</a:t>
              </a:r>
              <a:r>
                <a:rPr lang="en-US" sz="1200" dirty="0" smtClean="0">
                  <a:latin typeface="Futura-Condensed-Normal" pitchFamily="2" charset="0"/>
                  <a:cs typeface="Futura Condensed"/>
                </a:rPr>
                <a:t>enerate a list of possible debugging challenges you could create. A Debug It! </a:t>
              </a:r>
              <a:r>
                <a:rPr lang="en-US" sz="1200" dirty="0">
                  <a:latin typeface="Futura-Condensed-Normal" pitchFamily="2" charset="0"/>
                  <a:cs typeface="Futura Condensed"/>
                </a:rPr>
                <a:t>can focus on a specific concept, block, interaction, or </a:t>
              </a:r>
              <a:r>
                <a:rPr lang="en-US" sz="1200" dirty="0" smtClean="0">
                  <a:latin typeface="Futura-Condensed-Normal" pitchFamily="2" charset="0"/>
                  <a:cs typeface="Futura Condensed"/>
                </a:rPr>
                <a:t>some other </a:t>
              </a:r>
              <a:r>
                <a:rPr lang="en-US" sz="1200" dirty="0">
                  <a:latin typeface="Futura-Condensed-Normal" pitchFamily="2" charset="0"/>
                  <a:cs typeface="Futura Condensed"/>
                </a:rPr>
                <a:t>programming </a:t>
              </a:r>
              <a:r>
                <a:rPr lang="en-US" sz="1200" dirty="0" smtClean="0">
                  <a:latin typeface="Futura-Condensed-Normal" pitchFamily="2" charset="0"/>
                  <a:cs typeface="Futura Condensed"/>
                </a:rPr>
                <a:t>challenge. </a:t>
              </a:r>
            </a:p>
            <a:p>
              <a:pPr marL="171450" indent="-171450">
                <a:lnSpc>
                  <a:spcPct val="130000"/>
                </a:lnSpc>
                <a:buFont typeface="Wingdings" charset="2"/>
                <a:buChar char="q"/>
              </a:pPr>
              <a:r>
                <a:rPr lang="en-US" sz="1200" dirty="0" smtClean="0">
                  <a:latin typeface="Futura-Condensed-Normal" pitchFamily="2" charset="0"/>
                  <a:cs typeface="Futura Condensed"/>
                </a:rPr>
                <a:t>Build your Debug It! program.</a:t>
              </a:r>
            </a:p>
          </p:txBody>
        </p:sp>
        <p:sp>
          <p:nvSpPr>
            <p:cNvPr id="43" name="TextBox 42"/>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sp>
        <p:nvSpPr>
          <p:cNvPr id="38" name="TextBox 37"/>
          <p:cNvSpPr txBox="1"/>
          <p:nvPr/>
        </p:nvSpPr>
        <p:spPr>
          <a:xfrm>
            <a:off x="4076669" y="8517982"/>
            <a:ext cx="3314032" cy="1200329"/>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debugging challenge to the My Debug It! studio: </a:t>
            </a: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475637</a:t>
            </a: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Swap Debug It! programs with a neighbor and try to solve each other’s buggy programs.</a:t>
            </a:r>
          </a:p>
          <a:p>
            <a:pPr marL="171450" indent="-171450">
              <a:buFont typeface="Lucida Grande"/>
              <a:buChar char="+"/>
            </a:pPr>
            <a:r>
              <a:rPr lang="en-US" sz="1200" kern="1100" spc="-20" dirty="0" smtClean="0">
                <a:latin typeface="Futura-Condensed-Normal" pitchFamily="2" charset="0"/>
                <a:cs typeface="Futura Condensed"/>
              </a:rPr>
              <a:t>Help a neighbor.</a:t>
            </a:r>
          </a:p>
          <a:p>
            <a:pPr marL="171450" indent="-171450">
              <a:buFont typeface="Lucida Grande"/>
              <a:buChar char="+"/>
            </a:pPr>
            <a:r>
              <a:rPr lang="en-US" sz="1200" kern="1100" spc="-20" dirty="0" smtClean="0">
                <a:latin typeface="Futura-Condensed-Normal" pitchFamily="2" charset="0"/>
                <a:cs typeface="Futura Condensed"/>
              </a:rPr>
              <a:t>Try debugging other programs in the My Debug It! studio.</a:t>
            </a:r>
            <a:endParaRPr lang="en-US" sz="1200" kern="1100" spc="-20" dirty="0">
              <a:latin typeface="Futura-Condensed-Normal" pitchFamily="2" charset="0"/>
              <a:cs typeface="Futura Condensed"/>
            </a:endParaRPr>
          </a:p>
        </p:txBody>
      </p:sp>
      <p:grpSp>
        <p:nvGrpSpPr>
          <p:cNvPr id="7" name="Group 6"/>
          <p:cNvGrpSpPr/>
          <p:nvPr/>
        </p:nvGrpSpPr>
        <p:grpSpPr>
          <a:xfrm>
            <a:off x="0" y="6351394"/>
            <a:ext cx="7772400" cy="2153959"/>
            <a:chOff x="0" y="6351394"/>
            <a:chExt cx="7772400" cy="2153959"/>
          </a:xfrm>
        </p:grpSpPr>
        <p:sp>
          <p:nvSpPr>
            <p:cNvPr id="33" name="Rectangle 32"/>
            <p:cNvSpPr/>
            <p:nvPr/>
          </p:nvSpPr>
          <p:spPr>
            <a:xfrm>
              <a:off x="0" y="7871074"/>
              <a:ext cx="7772400" cy="410457"/>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nvGrpSpPr>
            <p:cNvPr id="5" name="Group 4"/>
            <p:cNvGrpSpPr/>
            <p:nvPr/>
          </p:nvGrpSpPr>
          <p:grpSpPr>
            <a:xfrm>
              <a:off x="3962554" y="7884634"/>
              <a:ext cx="3809845" cy="507475"/>
              <a:chOff x="3962554" y="7884634"/>
              <a:chExt cx="3809845" cy="507475"/>
            </a:xfrm>
          </p:grpSpPr>
          <p:sp>
            <p:nvSpPr>
              <p:cNvPr id="35" name="Diamond 34"/>
              <p:cNvSpPr/>
              <p:nvPr/>
            </p:nvSpPr>
            <p:spPr>
              <a:xfrm>
                <a:off x="5676976" y="8066025"/>
                <a:ext cx="381000" cy="326084"/>
              </a:xfrm>
              <a:prstGeom prst="diamond">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7" name="TextBox 66"/>
              <p:cNvSpPr txBox="1"/>
              <p:nvPr/>
            </p:nvSpPr>
            <p:spPr>
              <a:xfrm>
                <a:off x="3962554" y="7884634"/>
                <a:ext cx="3809845"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
          <p:nvSpPr>
            <p:cNvPr id="56" name="Oval Callout 55"/>
            <p:cNvSpPr/>
            <p:nvPr/>
          </p:nvSpPr>
          <p:spPr>
            <a:xfrm rot="15462013" flipV="1">
              <a:off x="413018" y="6228851"/>
              <a:ext cx="2153959" cy="2399046"/>
            </a:xfrm>
            <a:prstGeom prst="wedgeEllipseCallout">
              <a:avLst>
                <a:gd name="adj1" fmla="val -36970"/>
                <a:gd name="adj2" fmla="val 48187"/>
              </a:avLst>
            </a:prstGeom>
            <a:solidFill>
              <a:schemeClr val="accent6">
                <a:lumMod val="20000"/>
                <a:lumOff val="80000"/>
              </a:schemeClr>
            </a:solidFill>
            <a:ln w="76200" cap="rnd" cmpd="sng">
              <a:solidFill>
                <a:schemeClr val="bg1"/>
              </a:solidFill>
              <a:prstDash val="solid"/>
              <a:bevel/>
            </a:ln>
            <a:effectLst/>
          </p:spPr>
          <p:style>
            <a:lnRef idx="1">
              <a:schemeClr val="accent1"/>
            </a:lnRef>
            <a:fillRef idx="3">
              <a:schemeClr val="accent1"/>
            </a:fillRef>
            <a:effectRef idx="2">
              <a:schemeClr val="accent1"/>
            </a:effectRef>
            <a:fontRef idx="minor">
              <a:schemeClr val="lt1"/>
            </a:fontRef>
          </p:style>
          <p:txBody>
            <a:bodyPr vert="vert270" rtlCol="0" anchor="ctr">
              <a:normAutofit/>
            </a:bodyPr>
            <a:lstStyle/>
            <a:p>
              <a:pPr algn="ctr"/>
              <a:r>
                <a:rPr lang="en-US" sz="3200" kern="1300" dirty="0" smtClean="0">
                  <a:solidFill>
                    <a:srgbClr val="F7A654"/>
                  </a:solidFill>
                  <a:latin typeface="Futura-Condensed-Normal" pitchFamily="2" charset="0"/>
                  <a:cs typeface="Futura Condensed"/>
                </a:rPr>
                <a:t>NOTES </a:t>
              </a:r>
            </a:p>
            <a:p>
              <a:pPr algn="ctr"/>
              <a:r>
                <a:rPr lang="en-US" sz="3200" kern="1300" dirty="0" smtClean="0">
                  <a:solidFill>
                    <a:srgbClr val="F7A654"/>
                  </a:solidFill>
                  <a:latin typeface="Futura-Condensed-Normal" pitchFamily="2" charset="0"/>
                  <a:cs typeface="Futura Condensed"/>
                </a:rPr>
                <a:t>TO SELF</a:t>
              </a:r>
              <a:endParaRPr lang="en-US" sz="1600" kern="1300" baseline="-25000" dirty="0" smtClean="0">
                <a:solidFill>
                  <a:srgbClr val="F7A654"/>
                </a:solidFill>
                <a:latin typeface="Futura-Condensed-Normal" pitchFamily="2" charset="0"/>
                <a:cs typeface="Futura Condensed"/>
              </a:endParaRPr>
            </a:p>
          </p:txBody>
        </p:sp>
      </p:grpSp>
      <p:cxnSp>
        <p:nvCxnSpPr>
          <p:cNvPr id="70" name="Straight Connector 69"/>
          <p:cNvCxnSpPr/>
          <p:nvPr/>
        </p:nvCxnSpPr>
        <p:spPr>
          <a:xfrm>
            <a:off x="3962555"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425450" y="8506886"/>
            <a:ext cx="3196377" cy="1460400"/>
            <a:chOff x="3746748" y="8217641"/>
            <a:chExt cx="3568452" cy="1460400"/>
          </a:xfrm>
        </p:grpSpPr>
        <p:sp>
          <p:nvSpPr>
            <p:cNvPr id="37" name="TextBox 36"/>
            <p:cNvSpPr txBox="1"/>
            <p:nvPr/>
          </p:nvSpPr>
          <p:spPr>
            <a:xfrm>
              <a:off x="3746748" y="8217641"/>
              <a:ext cx="3466852" cy="1460400"/>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marL="171450" indent="-171450">
                <a:lnSpc>
                  <a:spcPct val="70000"/>
                </a:lnSpc>
                <a:buFont typeface="Wingdings" charset="2"/>
                <a:buChar char="q"/>
              </a:pPr>
              <a:endParaRPr lang="en-US" sz="1400" dirty="0">
                <a:latin typeface="Futura-Condensed-Normal" pitchFamily="2" charset="0"/>
                <a:cs typeface="Futura Condensed"/>
              </a:endParaRPr>
            </a:p>
            <a:p>
              <a:pPr marL="171450" indent="-171450">
                <a:lnSpc>
                  <a:spcPct val="70000"/>
                </a:lnSpc>
                <a:buFont typeface="Wingdings" charset="2"/>
                <a:buChar char="q"/>
              </a:pP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39" name="Group 38"/>
            <p:cNvGrpSpPr/>
            <p:nvPr/>
          </p:nvGrpSpPr>
          <p:grpSpPr>
            <a:xfrm>
              <a:off x="4076948" y="8385984"/>
              <a:ext cx="3238252" cy="1188172"/>
              <a:chOff x="3891832" y="8385983"/>
              <a:chExt cx="3321768" cy="1188171"/>
            </a:xfrm>
          </p:grpSpPr>
          <p:cxnSp>
            <p:nvCxnSpPr>
              <p:cNvPr id="40" name="Straight Connector 39"/>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3891832" y="9574154"/>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60" name="Rectangle 59"/>
          <p:cNvSpPr/>
          <p:nvPr/>
        </p:nvSpPr>
        <p:spPr>
          <a:xfrm>
            <a:off x="4076669" y="4868899"/>
            <a:ext cx="3402082" cy="2893099"/>
          </a:xfrm>
          <a:prstGeom prst="rect">
            <a:avLst/>
          </a:prstGeom>
          <a:ln w="12700" cmpd="sng">
            <a:solidFill>
              <a:schemeClr val="tx1"/>
            </a:solidFill>
            <a:prstDash val="dash"/>
          </a:ln>
        </p:spPr>
        <p:txBody>
          <a:bodyPr wrap="square" lIns="91440" tIns="91440" bIns="91440">
            <a:spAutoFit/>
          </a:bodyPr>
          <a:lstStyle/>
          <a:p>
            <a:pPr algn="ctr"/>
            <a:endParaRPr lang="en-US" sz="1100" dirty="0">
              <a:solidFill>
                <a:schemeClr val="bg1">
                  <a:lumMod val="85000"/>
                </a:schemeClr>
              </a:solidFill>
              <a:latin typeface="Futura-Condensed-Normal" pitchFamily="2" charset="0"/>
              <a:cs typeface="Futura Condensed"/>
            </a:endParaRPr>
          </a:p>
          <a:p>
            <a:pPr algn="ctr"/>
            <a:endParaRPr lang="en-US" sz="1100" dirty="0" smtClean="0">
              <a:solidFill>
                <a:schemeClr val="bg1">
                  <a:lumMod val="85000"/>
                </a:schemeClr>
              </a:solidFill>
              <a:latin typeface="Futura-Condensed-Normal" pitchFamily="2" charset="0"/>
              <a:cs typeface="Futura Condensed"/>
            </a:endParaRPr>
          </a:p>
          <a:p>
            <a:pPr algn="ctr"/>
            <a:endParaRPr lang="en-US" sz="1100" dirty="0">
              <a:solidFill>
                <a:schemeClr val="bg1">
                  <a:lumMod val="85000"/>
                </a:schemeClr>
              </a:solidFill>
              <a:latin typeface="Futura-Condensed-Normal" pitchFamily="2" charset="0"/>
              <a:cs typeface="Futura Condensed"/>
            </a:endParaRPr>
          </a:p>
          <a:p>
            <a:pPr algn="ctr"/>
            <a:endParaRPr lang="en-US" sz="1100" dirty="0" smtClean="0">
              <a:solidFill>
                <a:schemeClr val="bg1">
                  <a:lumMod val="85000"/>
                </a:schemeClr>
              </a:solidFill>
              <a:latin typeface="Futura-Condensed-Normal" pitchFamily="2" charset="0"/>
              <a:cs typeface="Futura Condensed"/>
            </a:endParaRPr>
          </a:p>
          <a:p>
            <a:pPr algn="ctr"/>
            <a:endParaRPr lang="en-US" sz="1100" dirty="0">
              <a:solidFill>
                <a:schemeClr val="bg1">
                  <a:lumMod val="85000"/>
                </a:schemeClr>
              </a:solidFill>
              <a:latin typeface="Futura-Condensed-Normal" pitchFamily="2" charset="0"/>
              <a:cs typeface="Futura Condensed"/>
            </a:endParaRPr>
          </a:p>
          <a:p>
            <a:pPr algn="ctr"/>
            <a:endParaRPr lang="en-US" sz="1100" dirty="0" smtClean="0">
              <a:solidFill>
                <a:schemeClr val="bg1">
                  <a:lumMod val="85000"/>
                </a:schemeClr>
              </a:solidFill>
              <a:latin typeface="Futura-Condensed-Normal" pitchFamily="2" charset="0"/>
              <a:cs typeface="Futura Condensed"/>
            </a:endParaRPr>
          </a:p>
          <a:p>
            <a:pPr algn="ctr"/>
            <a:endParaRPr lang="en-US" sz="1100" dirty="0">
              <a:solidFill>
                <a:schemeClr val="bg1">
                  <a:lumMod val="85000"/>
                </a:schemeClr>
              </a:solidFill>
              <a:latin typeface="Futura-Condensed-Normal" pitchFamily="2" charset="0"/>
              <a:cs typeface="Futura Condensed"/>
            </a:endParaRPr>
          </a:p>
          <a:p>
            <a:pPr algn="ctr"/>
            <a:endParaRPr lang="en-US" sz="1100" dirty="0" smtClean="0">
              <a:solidFill>
                <a:schemeClr val="bg1">
                  <a:lumMod val="85000"/>
                </a:schemeClr>
              </a:solidFill>
              <a:latin typeface="Futura-Condensed-Normal" pitchFamily="2" charset="0"/>
              <a:cs typeface="Futura Condensed"/>
            </a:endParaRPr>
          </a:p>
          <a:p>
            <a:pPr algn="ctr"/>
            <a:endParaRPr lang="en-US" sz="1100" dirty="0">
              <a:solidFill>
                <a:schemeClr val="bg1">
                  <a:lumMod val="85000"/>
                </a:schemeClr>
              </a:solidFill>
              <a:latin typeface="Futura-Condensed-Normal" pitchFamily="2" charset="0"/>
              <a:cs typeface="Futura Condensed"/>
            </a:endParaRPr>
          </a:p>
          <a:p>
            <a:pPr algn="ctr"/>
            <a:endParaRPr lang="en-US" sz="1100" dirty="0" smtClean="0">
              <a:solidFill>
                <a:schemeClr val="bg1">
                  <a:lumMod val="85000"/>
                </a:schemeClr>
              </a:solidFill>
              <a:latin typeface="Futura-Condensed-Normal" pitchFamily="2" charset="0"/>
              <a:cs typeface="Futura Condensed"/>
            </a:endParaRPr>
          </a:p>
          <a:p>
            <a:pPr algn="ctr"/>
            <a:endParaRPr lang="en-US" sz="1100" dirty="0">
              <a:solidFill>
                <a:schemeClr val="bg1">
                  <a:lumMod val="85000"/>
                </a:schemeClr>
              </a:solidFill>
              <a:latin typeface="Futura-Condensed-Normal" pitchFamily="2" charset="0"/>
              <a:cs typeface="Futura Condensed"/>
            </a:endParaRPr>
          </a:p>
          <a:p>
            <a:pPr algn="ctr"/>
            <a:endParaRPr lang="en-US" sz="1100" dirty="0" smtClean="0">
              <a:solidFill>
                <a:schemeClr val="bg1">
                  <a:lumMod val="85000"/>
                </a:schemeClr>
              </a:solidFill>
              <a:latin typeface="Futura-Condensed-Normal" pitchFamily="2" charset="0"/>
              <a:cs typeface="Futura Condensed"/>
            </a:endParaRPr>
          </a:p>
          <a:p>
            <a:pPr algn="ctr"/>
            <a:endParaRPr lang="en-US" sz="1100" dirty="0">
              <a:solidFill>
                <a:schemeClr val="bg1">
                  <a:lumMod val="85000"/>
                </a:schemeClr>
              </a:solidFill>
              <a:latin typeface="Futura-Condensed-Normal" pitchFamily="2" charset="0"/>
              <a:cs typeface="Futura Condensed"/>
            </a:endParaRPr>
          </a:p>
          <a:p>
            <a:pPr algn="ctr"/>
            <a:endParaRPr lang="en-US" sz="1100" dirty="0" smtClean="0">
              <a:solidFill>
                <a:schemeClr val="bg1">
                  <a:lumMod val="85000"/>
                </a:schemeClr>
              </a:solidFill>
              <a:latin typeface="Futura-Condensed-Normal" pitchFamily="2" charset="0"/>
              <a:cs typeface="Futura Condensed"/>
            </a:endParaRPr>
          </a:p>
          <a:p>
            <a:pPr algn="ctr"/>
            <a:endParaRPr lang="en-US" sz="1100" dirty="0">
              <a:solidFill>
                <a:schemeClr val="bg1">
                  <a:lumMod val="85000"/>
                </a:schemeClr>
              </a:solidFill>
              <a:latin typeface="Futura-Condensed-Normal" pitchFamily="2" charset="0"/>
              <a:cs typeface="Futura Condensed"/>
            </a:endParaRPr>
          </a:p>
          <a:p>
            <a:pPr algn="ctr"/>
            <a:endParaRPr lang="en-US" sz="1100" dirty="0">
              <a:solidFill>
                <a:schemeClr val="bg1">
                  <a:lumMod val="85000"/>
                </a:schemeClr>
              </a:solidFill>
              <a:latin typeface="Futura-Condensed-Normal" pitchFamily="2" charset="0"/>
              <a:cs typeface="Futura Condensed"/>
            </a:endParaRPr>
          </a:p>
        </p:txBody>
      </p:sp>
      <p:grpSp>
        <p:nvGrpSpPr>
          <p:cNvPr id="2" name="Group 1"/>
          <p:cNvGrpSpPr/>
          <p:nvPr/>
        </p:nvGrpSpPr>
        <p:grpSpPr>
          <a:xfrm>
            <a:off x="3964988" y="4166169"/>
            <a:ext cx="3807412" cy="523220"/>
            <a:chOff x="3964988" y="4166169"/>
            <a:chExt cx="3807412" cy="523220"/>
          </a:xfrm>
        </p:grpSpPr>
        <p:sp>
          <p:nvSpPr>
            <p:cNvPr id="50" name="Rectangle 49"/>
            <p:cNvSpPr/>
            <p:nvPr/>
          </p:nvSpPr>
          <p:spPr>
            <a:xfrm rot="10800000" flipV="1">
              <a:off x="3964988" y="4194252"/>
              <a:ext cx="3807412" cy="479582"/>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1" name="TextBox 50"/>
            <p:cNvSpPr txBox="1"/>
            <p:nvPr/>
          </p:nvSpPr>
          <p:spPr>
            <a:xfrm rot="10800000" flipV="1">
              <a:off x="4006991" y="4166169"/>
              <a:ext cx="3354718" cy="523220"/>
            </a:xfrm>
            <a:prstGeom prst="rect">
              <a:avLst/>
            </a:prstGeom>
            <a:noFill/>
          </p:spPr>
          <p:txBody>
            <a:bodyPr wrap="square" rtlCol="0" anchor="ctr" anchorCtr="0">
              <a:spAutoFit/>
            </a:bodyPr>
            <a:lstStyle/>
            <a:p>
              <a:pPr algn="r"/>
              <a:r>
                <a:rPr lang="en-US" sz="2800" dirty="0" smtClean="0">
                  <a:solidFill>
                    <a:schemeClr val="bg1"/>
                  </a:solidFill>
                  <a:latin typeface="Futura-Condensed-Normal" pitchFamily="2" charset="0"/>
                  <a:cs typeface="Futura Condensed"/>
                </a:rPr>
                <a:t>PLANS FOR MY DEBUG IT!</a:t>
              </a:r>
              <a:endParaRPr lang="en-US" sz="2800" dirty="0">
                <a:solidFill>
                  <a:schemeClr val="bg1"/>
                </a:solidFill>
                <a:latin typeface="Futura-Condensed-Normal" pitchFamily="2" charset="0"/>
                <a:cs typeface="Futura Condensed"/>
              </a:endParaRPr>
            </a:p>
          </p:txBody>
        </p:sp>
      </p:grpSp>
      <p:sp>
        <p:nvSpPr>
          <p:cNvPr id="52" name="Isosceles Triangle 51"/>
          <p:cNvSpPr/>
          <p:nvPr/>
        </p:nvSpPr>
        <p:spPr>
          <a:xfrm rot="16200000" flipV="1">
            <a:off x="3844717" y="4312091"/>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cxnSp>
        <p:nvCxnSpPr>
          <p:cNvPr id="59" name="Straight Connector 58"/>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1952550" y="5827870"/>
            <a:ext cx="2020480"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28" name="Picture 27" descr="Screen Shot 2014-06-13 at 7.03.48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076669" y="584222"/>
            <a:ext cx="3053622" cy="2811567"/>
          </a:xfrm>
          <a:prstGeom prst="rect">
            <a:avLst/>
          </a:prstGeom>
        </p:spPr>
      </p:pic>
      <p:sp>
        <p:nvSpPr>
          <p:cNvPr id="44" name="TextBox 43"/>
          <p:cNvSpPr txBox="1"/>
          <p:nvPr/>
        </p:nvSpPr>
        <p:spPr>
          <a:xfrm>
            <a:off x="457995" y="647673"/>
            <a:ext cx="2815942" cy="707886"/>
          </a:xfrm>
          <a:prstGeom prst="rect">
            <a:avLst/>
          </a:prstGeom>
          <a:noFill/>
        </p:spPr>
        <p:txBody>
          <a:bodyPr wrap="square" rtlCol="0">
            <a:spAutoFit/>
          </a:bodyPr>
          <a:lstStyle/>
          <a:p>
            <a:r>
              <a:rPr lang="en-US" sz="4000" dirty="0" smtClean="0">
                <a:latin typeface="Futura-Condensed-Normal" pitchFamily="2" charset="0"/>
                <a:cs typeface="Futura Condensed"/>
              </a:rPr>
              <a:t>MY DEBUG IT!</a:t>
            </a:r>
          </a:p>
        </p:txBody>
      </p:sp>
      <p:grpSp>
        <p:nvGrpSpPr>
          <p:cNvPr id="48" name="Group 47"/>
          <p:cNvGrpSpPr/>
          <p:nvPr/>
        </p:nvGrpSpPr>
        <p:grpSpPr>
          <a:xfrm>
            <a:off x="2571138" y="443435"/>
            <a:ext cx="651202" cy="1336089"/>
            <a:chOff x="2571138" y="443435"/>
            <a:chExt cx="651202" cy="1336089"/>
          </a:xfrm>
        </p:grpSpPr>
        <p:grpSp>
          <p:nvGrpSpPr>
            <p:cNvPr id="62" name="Group 61"/>
            <p:cNvGrpSpPr/>
            <p:nvPr/>
          </p:nvGrpSpPr>
          <p:grpSpPr>
            <a:xfrm>
              <a:off x="2571138" y="443435"/>
              <a:ext cx="651202" cy="1336089"/>
              <a:chOff x="2169548" y="4643960"/>
              <a:chExt cx="393589" cy="656327"/>
            </a:xfrm>
          </p:grpSpPr>
          <p:cxnSp>
            <p:nvCxnSpPr>
              <p:cNvPr id="65" name="Straight Arrow Connector 64"/>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63" name="Straight Arrow Connector 62"/>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26094661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74134" y="2354968"/>
            <a:ext cx="2874286" cy="523220"/>
          </a:xfrm>
          <a:prstGeom prst="rect">
            <a:avLst/>
          </a:prstGeom>
          <a:noFill/>
        </p:spPr>
        <p:txBody>
          <a:bodyPr wrap="square" rtlCol="0" anchor="ctr" anchorCtr="0">
            <a:spAutoFit/>
          </a:bodyPr>
          <a:lstStyle/>
          <a:p>
            <a:r>
              <a:rPr lang="en-US" sz="2800" dirty="0" smtClean="0">
                <a:solidFill>
                  <a:schemeClr val="bg1"/>
                </a:solidFill>
                <a:latin typeface="Futura-Condensed-Normal" pitchFamily="2" charset="0"/>
                <a:cs typeface="Futura Condensed"/>
              </a:rPr>
              <a:t>THE “BIG IDEA”</a:t>
            </a:r>
            <a:endParaRPr lang="en-US" sz="2800" dirty="0">
              <a:solidFill>
                <a:schemeClr val="bg1"/>
              </a:solidFill>
              <a:latin typeface="Futura-Condensed-Normal" pitchFamily="2" charset="0"/>
              <a:cs typeface="Futura Condensed"/>
            </a:endParaRPr>
          </a:p>
        </p:txBody>
      </p:sp>
      <p:sp>
        <p:nvSpPr>
          <p:cNvPr id="46" name="TextBox 45"/>
          <p:cNvSpPr txBox="1"/>
          <p:nvPr/>
        </p:nvSpPr>
        <p:spPr>
          <a:xfrm>
            <a:off x="457200" y="464006"/>
            <a:ext cx="2815942" cy="1723549"/>
          </a:xfrm>
          <a:prstGeom prst="rect">
            <a:avLst/>
          </a:prstGeom>
          <a:noFill/>
        </p:spPr>
        <p:txBody>
          <a:bodyPr wrap="square" rtlCol="0">
            <a:spAutoFit/>
          </a:bodyPr>
          <a:lstStyle/>
          <a:p>
            <a:r>
              <a:rPr lang="en-US" sz="5300" dirty="0" smtClean="0">
                <a:latin typeface="Futura-Condensed-Normal" pitchFamily="2" charset="0"/>
                <a:cs typeface="Futura Condensed"/>
              </a:rPr>
              <a:t>UNIT 5</a:t>
            </a:r>
          </a:p>
          <a:p>
            <a:r>
              <a:rPr lang="en-US" sz="5300" dirty="0" smtClean="0">
                <a:latin typeface="Futura-Condensed-Normal" pitchFamily="2" charset="0"/>
                <a:cs typeface="Futura Condensed"/>
              </a:rPr>
              <a:t>OVERVIEW</a:t>
            </a:r>
            <a:endParaRPr lang="en-US" sz="5300" dirty="0">
              <a:latin typeface="Futura-Condensed-Normal" pitchFamily="2" charset="0"/>
              <a:cs typeface="Futura Condensed"/>
            </a:endParaRPr>
          </a:p>
        </p:txBody>
      </p:sp>
      <p:grpSp>
        <p:nvGrpSpPr>
          <p:cNvPr id="48" name="Group 47"/>
          <p:cNvGrpSpPr/>
          <p:nvPr/>
        </p:nvGrpSpPr>
        <p:grpSpPr>
          <a:xfrm>
            <a:off x="454694" y="7487017"/>
            <a:ext cx="3307404" cy="1915567"/>
            <a:chOff x="375350" y="7667820"/>
            <a:chExt cx="3307404" cy="1915567"/>
          </a:xfrm>
        </p:grpSpPr>
        <p:sp>
          <p:nvSpPr>
            <p:cNvPr id="49" name="TextBox 48"/>
            <p:cNvSpPr txBox="1"/>
            <p:nvPr/>
          </p:nvSpPr>
          <p:spPr>
            <a:xfrm>
              <a:off x="375350" y="7667820"/>
              <a:ext cx="3307404" cy="307777"/>
            </a:xfrm>
            <a:prstGeom prst="rect">
              <a:avLst/>
            </a:prstGeom>
            <a:noFill/>
          </p:spPr>
          <p:txBody>
            <a:bodyPr wrap="square" rtlCol="0">
              <a:spAutoFit/>
            </a:bodyPr>
            <a:lstStyle/>
            <a:p>
              <a:r>
                <a:rPr lang="en-US" sz="1400" dirty="0" smtClean="0">
                  <a:latin typeface="Futura-Condensed-Normal" pitchFamily="2" charset="0"/>
                  <a:cs typeface="Futura Condensed"/>
                </a:rPr>
                <a:t>LEARNING OBJECTIVES</a:t>
              </a:r>
              <a:endParaRPr lang="en-US" sz="1400" dirty="0">
                <a:latin typeface="Futura-Condensed-Normal" pitchFamily="2" charset="0"/>
                <a:cs typeface="Futura Condensed"/>
              </a:endParaRPr>
            </a:p>
          </p:txBody>
        </p:sp>
        <p:sp>
          <p:nvSpPr>
            <p:cNvPr id="50" name="TextBox 49"/>
            <p:cNvSpPr txBox="1"/>
            <p:nvPr/>
          </p:nvSpPr>
          <p:spPr>
            <a:xfrm>
              <a:off x="375350" y="7967560"/>
              <a:ext cx="3231204" cy="1615827"/>
            </a:xfrm>
            <a:prstGeom prst="rect">
              <a:avLst/>
            </a:prstGeom>
            <a:noFill/>
            <a:ln w="6350" cmpd="sng">
              <a:noFill/>
              <a:prstDash val="dash"/>
            </a:ln>
          </p:spPr>
          <p:txBody>
            <a:bodyPr wrap="square" rtlCol="0" anchor="t">
              <a:spAutoFit/>
            </a:bodyPr>
            <a:lstStyle/>
            <a:p>
              <a:r>
                <a:rPr lang="en-US" sz="1100" dirty="0" smtClean="0">
                  <a:latin typeface="Futura-Condensed-Normal" pitchFamily="2" charset="0"/>
                  <a:cs typeface="Futura Condensed"/>
                </a:rPr>
                <a:t>Learners will:</a:t>
              </a:r>
            </a:p>
            <a:p>
              <a:pPr marL="171450" indent="-171450">
                <a:buFont typeface="Lucida Grande"/>
                <a:buChar char="+"/>
              </a:pPr>
              <a:r>
                <a:rPr lang="en-US" sz="1100" dirty="0" smtClean="0">
                  <a:latin typeface="Futura-Condensed-Normal" pitchFamily="2" charset="0"/>
                  <a:cs typeface="Futura Condensed"/>
                </a:rPr>
                <a:t>reflect </a:t>
              </a:r>
              <a:r>
                <a:rPr lang="en-US" sz="1100" dirty="0">
                  <a:latin typeface="Futura-Condensed-Normal" pitchFamily="2" charset="0"/>
                  <a:cs typeface="Futura Condensed"/>
                </a:rPr>
                <a:t>on past experiences to self-assess current learning goals and needs</a:t>
              </a:r>
            </a:p>
            <a:p>
              <a:pPr marL="171450" indent="-171450">
                <a:buFont typeface="Lucida Grande"/>
                <a:buChar char="+"/>
              </a:pPr>
              <a:r>
                <a:rPr lang="en-US" sz="1100" dirty="0">
                  <a:latin typeface="Futura-Condensed-Normal" pitchFamily="2" charset="0"/>
                  <a:cs typeface="Futura Condensed"/>
                </a:rPr>
                <a:t>create a self-remix by extending a previously started project</a:t>
              </a:r>
            </a:p>
            <a:p>
              <a:pPr marL="171450" indent="-171450">
                <a:buFont typeface="Lucida Grande"/>
                <a:buChar char="+"/>
              </a:pPr>
              <a:r>
                <a:rPr lang="en-US" sz="1100" dirty="0">
                  <a:latin typeface="Futura-Condensed-Normal" pitchFamily="2" charset="0"/>
                  <a:cs typeface="Futura Condensed"/>
                </a:rPr>
                <a:t>be introduced to various hardware extensions that connect Scratch to the physical world</a:t>
              </a:r>
            </a:p>
            <a:p>
              <a:pPr marL="171450" indent="-171450">
                <a:buFont typeface="Lucida Grande"/>
                <a:buChar char="+"/>
              </a:pPr>
              <a:r>
                <a:rPr lang="en-US" sz="1100" dirty="0">
                  <a:latin typeface="Futura-Condensed-Normal" pitchFamily="2" charset="0"/>
                  <a:cs typeface="Futura Condensed"/>
                </a:rPr>
                <a:t>gain more fluency in computational concepts and practices by exploring the newest Scratch features (video sensing, cloning)</a:t>
              </a:r>
            </a:p>
            <a:p>
              <a:pPr marL="171450" indent="-171450">
                <a:buFont typeface="Lucida Grande"/>
                <a:buChar char="+"/>
              </a:pPr>
              <a:r>
                <a:rPr lang="en-US" sz="1100" dirty="0">
                  <a:latin typeface="Futura-Condensed-Normal" pitchFamily="2" charset="0"/>
                  <a:cs typeface="Futura Condensed"/>
                </a:rPr>
                <a:t>experiment with designing learning experiences for others</a:t>
              </a:r>
            </a:p>
          </p:txBody>
        </p:sp>
        <p:cxnSp>
          <p:nvCxnSpPr>
            <p:cNvPr id="51" name="Straight Connector 50"/>
            <p:cNvCxnSpPr/>
            <p:nvPr/>
          </p:nvCxnSpPr>
          <p:spPr>
            <a:xfrm>
              <a:off x="474134" y="7969285"/>
              <a:ext cx="311037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4125441" y="8377081"/>
            <a:ext cx="3307404" cy="1412384"/>
            <a:chOff x="4023935" y="8555725"/>
            <a:chExt cx="3307404" cy="1412384"/>
          </a:xfrm>
        </p:grpSpPr>
        <p:grpSp>
          <p:nvGrpSpPr>
            <p:cNvPr id="53" name="Group 52"/>
            <p:cNvGrpSpPr/>
            <p:nvPr/>
          </p:nvGrpSpPr>
          <p:grpSpPr>
            <a:xfrm>
              <a:off x="4023935" y="8555725"/>
              <a:ext cx="3307404" cy="1412384"/>
              <a:chOff x="11663738" y="7649002"/>
              <a:chExt cx="3307404" cy="1412384"/>
            </a:xfrm>
          </p:grpSpPr>
          <p:sp>
            <p:nvSpPr>
              <p:cNvPr id="55" name="TextBox 54"/>
              <p:cNvSpPr txBox="1"/>
              <p:nvPr/>
            </p:nvSpPr>
            <p:spPr>
              <a:xfrm>
                <a:off x="11663738" y="7953390"/>
                <a:ext cx="3117153" cy="1107996"/>
              </a:xfrm>
              <a:prstGeom prst="rect">
                <a:avLst/>
              </a:prstGeom>
              <a:noFill/>
              <a:ln w="6350" cmpd="sng">
                <a:noFill/>
                <a:prstDash val="dash"/>
              </a:ln>
            </p:spPr>
            <p:txBody>
              <a:bodyPr wrap="square" numCol="1" rtlCol="0" anchor="t">
                <a:spAutoFit/>
              </a:bodyPr>
              <a:lstStyle/>
              <a:p>
                <a:pPr marL="171450" indent="-171450">
                  <a:buFont typeface="Lucida Grande"/>
                  <a:buChar char="+"/>
                </a:pPr>
                <a:r>
                  <a:rPr lang="en-US" sz="1100" dirty="0">
                    <a:latin typeface="Futura-Condensed-Normal" pitchFamily="2" charset="0"/>
                    <a:cs typeface="Futura Condensed"/>
                  </a:rPr>
                  <a:t>Not finding what you’re looking for? Feel free to remix, reuse, and reimagine any of the activities in this guide to make it work best for you and your learners.</a:t>
                </a:r>
              </a:p>
              <a:p>
                <a:pPr marL="171450" indent="-171450">
                  <a:buFont typeface="Lucida Grande"/>
                  <a:buChar char="+"/>
                </a:pPr>
                <a:r>
                  <a:rPr lang="en-US" sz="1100" dirty="0">
                    <a:latin typeface="Futura-Condensed-Normal" pitchFamily="2" charset="0"/>
                    <a:cs typeface="Futura Condensed"/>
                  </a:rPr>
                  <a:t>Search for lesson plans, activities, and resources designed for a specific curricular area on the ScratchEd website: </a:t>
                </a:r>
                <a:r>
                  <a:rPr lang="en-US" sz="1100" dirty="0" smtClean="0">
                    <a:latin typeface="Futura-Condensed-Normal" pitchFamily="2" charset="0"/>
                    <a:cs typeface="Futura Condensed"/>
                  </a:rPr>
                  <a:t/>
                </a:r>
                <a:br>
                  <a:rPr lang="en-US" sz="1100" dirty="0" smtClean="0">
                    <a:latin typeface="Futura-Condensed-Normal" pitchFamily="2" charset="0"/>
                    <a:cs typeface="Futura Condensed"/>
                  </a:rPr>
                </a:br>
                <a:r>
                  <a:rPr lang="en-US" sz="1100" dirty="0" smtClean="0">
                    <a:latin typeface="Futura-Condensed-Normal" pitchFamily="2" charset="0"/>
                    <a:cs typeface="Futura Condensed"/>
                  </a:rPr>
                  <a:t>http</a:t>
                </a:r>
                <a:r>
                  <a:rPr lang="en-US" sz="1100" dirty="0">
                    <a:latin typeface="Futura-Condensed-Normal" pitchFamily="2" charset="0"/>
                    <a:cs typeface="Futura Condensed"/>
                  </a:rPr>
                  <a:t>:/</a:t>
                </a:r>
                <a:r>
                  <a:rPr lang="en-US" sz="1100" dirty="0" smtClean="0">
                    <a:latin typeface="Futura-Condensed-Normal" pitchFamily="2" charset="0"/>
                    <a:cs typeface="Futura Condensed"/>
                  </a:rPr>
                  <a:t>/</a:t>
                </a:r>
                <a:r>
                  <a:rPr lang="en-US" sz="1100" dirty="0" err="1" smtClean="0">
                    <a:latin typeface="Futura-Condensed-Normal" pitchFamily="2" charset="0"/>
                    <a:cs typeface="Futura Condensed"/>
                  </a:rPr>
                  <a:t>scratched.gse.harvard.edu</a:t>
                </a:r>
                <a:endParaRPr lang="en-US" sz="1100" dirty="0">
                  <a:latin typeface="Futura-Condensed-Normal" pitchFamily="2" charset="0"/>
                  <a:cs typeface="Futura Condensed"/>
                </a:endParaRPr>
              </a:p>
            </p:txBody>
          </p:sp>
          <p:sp>
            <p:nvSpPr>
              <p:cNvPr id="56" name="TextBox 55"/>
              <p:cNvSpPr txBox="1"/>
              <p:nvPr/>
            </p:nvSpPr>
            <p:spPr>
              <a:xfrm>
                <a:off x="11663738" y="7649002"/>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NOTES</a:t>
                </a:r>
                <a:endParaRPr lang="en-US" sz="1400" dirty="0">
                  <a:latin typeface="Futura-Condensed-Normal" pitchFamily="2" charset="0"/>
                  <a:cs typeface="Futura Condensed"/>
                </a:endParaRPr>
              </a:p>
            </p:txBody>
          </p:sp>
        </p:grpSp>
        <p:cxnSp>
          <p:nvCxnSpPr>
            <p:cNvPr id="54" name="Straight Connector 53"/>
            <p:cNvCxnSpPr/>
            <p:nvPr/>
          </p:nvCxnSpPr>
          <p:spPr>
            <a:xfrm>
              <a:off x="4100135" y="8858151"/>
              <a:ext cx="3110378"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4125441" y="7487017"/>
            <a:ext cx="3307404" cy="805159"/>
            <a:chOff x="4127947" y="7437357"/>
            <a:chExt cx="3307404" cy="805159"/>
          </a:xfrm>
        </p:grpSpPr>
        <p:grpSp>
          <p:nvGrpSpPr>
            <p:cNvPr id="58" name="Group 57"/>
            <p:cNvGrpSpPr/>
            <p:nvPr/>
          </p:nvGrpSpPr>
          <p:grpSpPr>
            <a:xfrm>
              <a:off x="4127947" y="7437357"/>
              <a:ext cx="3307404" cy="805159"/>
              <a:chOff x="4127947" y="7666859"/>
              <a:chExt cx="3307404" cy="805159"/>
            </a:xfrm>
          </p:grpSpPr>
          <p:sp>
            <p:nvSpPr>
              <p:cNvPr id="60" name="TextBox 59"/>
              <p:cNvSpPr txBox="1"/>
              <p:nvPr/>
            </p:nvSpPr>
            <p:spPr>
              <a:xfrm>
                <a:off x="4127947" y="7971248"/>
                <a:ext cx="3117153" cy="500770"/>
              </a:xfrm>
              <a:prstGeom prst="rect">
                <a:avLst/>
              </a:prstGeom>
              <a:noFill/>
              <a:ln w="6350" cmpd="sng">
                <a:noFill/>
                <a:prstDash val="dash"/>
              </a:ln>
            </p:spPr>
            <p:txBody>
              <a:bodyPr wrap="square" numCol="3" rtlCol="0" anchor="t">
                <a:noAutofit/>
              </a:bodyPr>
              <a:lstStyle/>
              <a:p>
                <a:pPr marL="171450" indent="-171450">
                  <a:buFont typeface="Lucida Grande"/>
                  <a:buChar char="+"/>
                </a:pPr>
                <a:r>
                  <a:rPr lang="en-US" sz="1100" dirty="0">
                    <a:latin typeface="Futura-Condensed-Normal" pitchFamily="2" charset="0"/>
                    <a:cs typeface="Futura Condensed"/>
                  </a:rPr>
                  <a:t>v</a:t>
                </a:r>
                <a:r>
                  <a:rPr lang="en-US" sz="1100" dirty="0" smtClean="0">
                    <a:latin typeface="Futura-Condensed-Normal" pitchFamily="2" charset="0"/>
                    <a:cs typeface="Futura Condensed"/>
                  </a:rPr>
                  <a:t>ideo </a:t>
                </a:r>
                <a:r>
                  <a:rPr lang="en-US" sz="1100" dirty="0">
                    <a:latin typeface="Futura-Condensed-Normal" pitchFamily="2" charset="0"/>
                    <a:cs typeface="Futura Condensed"/>
                  </a:rPr>
                  <a:t>s</a:t>
                </a:r>
                <a:r>
                  <a:rPr lang="en-US" sz="1100" dirty="0" smtClean="0">
                    <a:latin typeface="Futura-Condensed-Normal" pitchFamily="2" charset="0"/>
                    <a:cs typeface="Futura Condensed"/>
                  </a:rPr>
                  <a:t>ensing</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c</a:t>
                </a:r>
                <a:r>
                  <a:rPr lang="en-US" sz="1100" dirty="0" smtClean="0">
                    <a:latin typeface="Futura-Condensed-Normal" pitchFamily="2" charset="0"/>
                    <a:cs typeface="Futura Condensed"/>
                  </a:rPr>
                  <a:t>loning</a:t>
                </a:r>
                <a:r>
                  <a:rPr lang="en-US" sz="1100" dirty="0">
                    <a:latin typeface="Futura-Condensed-Normal" pitchFamily="2" charset="0"/>
                    <a:cs typeface="Futura Condensed"/>
                  </a:rPr>
                  <a:t>	</a:t>
                </a:r>
              </a:p>
              <a:p>
                <a:pPr marL="171450" indent="-171450">
                  <a:buFont typeface="Lucida Grande"/>
                  <a:buChar char="+"/>
                </a:pPr>
                <a:r>
                  <a:rPr lang="en-US" sz="1100" dirty="0">
                    <a:latin typeface="Futura-Condensed-Normal" pitchFamily="2" charset="0"/>
                    <a:cs typeface="Futura Condensed"/>
                  </a:rPr>
                  <a:t>p</a:t>
                </a:r>
                <a:r>
                  <a:rPr lang="en-US" sz="1100" dirty="0" smtClean="0">
                    <a:latin typeface="Futura-Condensed-Normal" pitchFamily="2" charset="0"/>
                    <a:cs typeface="Futura Condensed"/>
                  </a:rPr>
                  <a:t>eer </a:t>
                </a:r>
                <a:r>
                  <a:rPr lang="en-US" sz="1100" dirty="0">
                    <a:latin typeface="Futura-Condensed-Normal" pitchFamily="2" charset="0"/>
                    <a:cs typeface="Futura Condensed"/>
                  </a:rPr>
                  <a:t>i</a:t>
                </a:r>
                <a:r>
                  <a:rPr lang="en-US" sz="1100" dirty="0" smtClean="0">
                    <a:latin typeface="Futura-Condensed-Normal" pitchFamily="2" charset="0"/>
                    <a:cs typeface="Futura Condensed"/>
                  </a:rPr>
                  <a:t>nterviews</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h</a:t>
                </a:r>
                <a:r>
                  <a:rPr lang="en-US" sz="1100" dirty="0" smtClean="0">
                    <a:latin typeface="Futura-Condensed-Normal" pitchFamily="2" charset="0"/>
                    <a:cs typeface="Futura Condensed"/>
                  </a:rPr>
                  <a:t>ardware </a:t>
                </a:r>
              </a:p>
              <a:p>
                <a:pPr marL="171450" indent="-171450">
                  <a:buFont typeface="Lucida Grande"/>
                  <a:buChar char="+"/>
                </a:pPr>
                <a:r>
                  <a:rPr lang="en-US" sz="1100" dirty="0" smtClean="0">
                    <a:latin typeface="Futura-Condensed-Normal" pitchFamily="2" charset="0"/>
                    <a:cs typeface="Futura Condensed"/>
                  </a:rPr>
                  <a:t>extensions</a:t>
                </a:r>
                <a:endParaRPr lang="en-US" sz="1100" dirty="0">
                  <a:latin typeface="Futura-Condensed-Normal" pitchFamily="2" charset="0"/>
                  <a:cs typeface="Futura Condensed"/>
                </a:endParaRPr>
              </a:p>
            </p:txBody>
          </p:sp>
          <p:sp>
            <p:nvSpPr>
              <p:cNvPr id="61" name="TextBox 60"/>
              <p:cNvSpPr txBox="1"/>
              <p:nvPr/>
            </p:nvSpPr>
            <p:spPr>
              <a:xfrm>
                <a:off x="4127947" y="7666859"/>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KEY WORDS, CONCEPTS, &amp; PRACTICES</a:t>
                </a:r>
                <a:endParaRPr lang="en-US" sz="1400" dirty="0">
                  <a:latin typeface="Futura-Condensed-Normal" pitchFamily="2" charset="0"/>
                  <a:cs typeface="Futura Condensed"/>
                </a:endParaRPr>
              </a:p>
            </p:txBody>
          </p:sp>
        </p:grpSp>
        <p:cxnSp>
          <p:nvCxnSpPr>
            <p:cNvPr id="59" name="Straight Connector 58"/>
            <p:cNvCxnSpPr/>
            <p:nvPr/>
          </p:nvCxnSpPr>
          <p:spPr>
            <a:xfrm>
              <a:off x="4204147" y="7738841"/>
              <a:ext cx="3108619"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76378" y="2282383"/>
            <a:ext cx="7596022" cy="479582"/>
            <a:chOff x="176378" y="2282383"/>
            <a:chExt cx="7596022" cy="479582"/>
          </a:xfrm>
        </p:grpSpPr>
        <p:sp>
          <p:nvSpPr>
            <p:cNvPr id="26" name="Rectangle 13"/>
            <p:cNvSpPr/>
            <p:nvPr/>
          </p:nvSpPr>
          <p:spPr>
            <a:xfrm flipH="1">
              <a:off x="176378" y="2282383"/>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27" name="TextBox 26"/>
            <p:cNvSpPr txBox="1"/>
            <p:nvPr/>
          </p:nvSpPr>
          <p:spPr>
            <a:xfrm flipH="1">
              <a:off x="452118" y="2282383"/>
              <a:ext cx="2110950"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THE “BIG IDEA”</a:t>
              </a:r>
              <a:endParaRPr lang="en-US" sz="2400" dirty="0">
                <a:solidFill>
                  <a:schemeClr val="bg1"/>
                </a:solidFill>
                <a:latin typeface="Futura-Condensed-Normal" pitchFamily="2" charset="0"/>
                <a:cs typeface="Futura Condensed"/>
              </a:endParaRPr>
            </a:p>
          </p:txBody>
        </p:sp>
      </p:grpSp>
      <p:sp>
        <p:nvSpPr>
          <p:cNvPr id="5" name="Slide Number Placeholder 4"/>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90</a:t>
            </a:r>
            <a:endParaRPr lang="en-US" dirty="0">
              <a:latin typeface="Futura-Condensed-Normal" pitchFamily="2" charset="0"/>
            </a:endParaRPr>
          </a:p>
        </p:txBody>
      </p:sp>
      <p:grpSp>
        <p:nvGrpSpPr>
          <p:cNvPr id="6" name="Group 5"/>
          <p:cNvGrpSpPr/>
          <p:nvPr/>
        </p:nvGrpSpPr>
        <p:grpSpPr>
          <a:xfrm>
            <a:off x="454694" y="3177803"/>
            <a:ext cx="7317706" cy="3693319"/>
            <a:chOff x="454694" y="3177803"/>
            <a:chExt cx="7317706" cy="3693319"/>
          </a:xfrm>
        </p:grpSpPr>
        <p:sp>
          <p:nvSpPr>
            <p:cNvPr id="45" name="TextBox 44"/>
            <p:cNvSpPr txBox="1"/>
            <p:nvPr/>
          </p:nvSpPr>
          <p:spPr>
            <a:xfrm>
              <a:off x="454694" y="3177803"/>
              <a:ext cx="3130069" cy="3693319"/>
            </a:xfrm>
            <a:prstGeom prst="rect">
              <a:avLst/>
            </a:prstGeom>
            <a:noFill/>
            <a:ln w="6350" cmpd="sng">
              <a:noFill/>
              <a:prstDash val="dash"/>
            </a:ln>
          </p:spPr>
          <p:txBody>
            <a:bodyPr wrap="square" rtlCol="0">
              <a:spAutoFit/>
            </a:bodyPr>
            <a:lstStyle/>
            <a:p>
              <a:pPr algn="just"/>
              <a:r>
                <a:rPr lang="en-US" sz="1300" spc="-20" dirty="0">
                  <a:latin typeface="Futura-Condensed-Normal" pitchFamily="2" charset="0"/>
                  <a:cs typeface="Futura Condensed"/>
                </a:rPr>
                <a:t>After the release of the previous version of the guide, a common piece of feedback that we received from teachers was that </a:t>
              </a:r>
              <a:r>
                <a:rPr lang="en-US" sz="1300" spc="-20" dirty="0" smtClean="0">
                  <a:latin typeface="Futura-Condensed-Normal" pitchFamily="2" charset="0"/>
                  <a:cs typeface="Futura Condensed"/>
                </a:rPr>
                <a:t>they </a:t>
              </a:r>
              <a:r>
                <a:rPr lang="en-US" sz="1300" spc="-20" dirty="0">
                  <a:latin typeface="Futura-Condensed-Normal" pitchFamily="2" charset="0"/>
                  <a:cs typeface="Futura Condensed"/>
                </a:rPr>
                <a:t>(</a:t>
              </a:r>
              <a:r>
                <a:rPr lang="en-US" sz="1300" spc="-20" dirty="0" smtClean="0">
                  <a:latin typeface="Futura-Condensed-Normal" pitchFamily="2" charset="0"/>
                  <a:cs typeface="Futura Condensed"/>
                </a:rPr>
                <a:t>and </a:t>
              </a:r>
              <a:r>
                <a:rPr lang="en-US" sz="1300" spc="-20" dirty="0">
                  <a:latin typeface="Futura-Condensed-Normal" pitchFamily="2" charset="0"/>
                  <a:cs typeface="Futura Condensed"/>
                </a:rPr>
                <a:t>the learners they </a:t>
              </a:r>
              <a:r>
                <a:rPr lang="en-US" sz="1300" spc="-20" dirty="0" smtClean="0">
                  <a:latin typeface="Futura-Condensed-Normal" pitchFamily="2" charset="0"/>
                  <a:cs typeface="Futura Condensed"/>
                </a:rPr>
                <a:t>support) wanted </a:t>
              </a:r>
              <a:r>
                <a:rPr lang="en-US" sz="1300" spc="-20" dirty="0">
                  <a:latin typeface="Futura-Condensed-Normal" pitchFamily="2" charset="0"/>
                  <a:cs typeface="Futura Condensed"/>
                </a:rPr>
                <a:t>more </a:t>
              </a:r>
              <a:r>
                <a:rPr lang="en-US" sz="1300" spc="-20" dirty="0" smtClean="0">
                  <a:latin typeface="Futura-Condensed-Normal" pitchFamily="2" charset="0"/>
                  <a:cs typeface="Futura Condensed"/>
                </a:rPr>
                <a:t>“catch</a:t>
              </a:r>
              <a:r>
                <a:rPr lang="en-US" sz="1300" spc="-20" dirty="0">
                  <a:latin typeface="Futura-Condensed-Normal" pitchFamily="2" charset="0"/>
                  <a:cs typeface="Futura Condensed"/>
                </a:rPr>
                <a:t>-up” time, time to linger, revisit, and extend the ideas and projects they had created in previous units. In response, we added this “Diving Deeper” unit. </a:t>
              </a:r>
            </a:p>
            <a:p>
              <a:pPr algn="just"/>
              <a:endParaRPr lang="en-US" sz="1300" spc="-20" dirty="0">
                <a:latin typeface="Futura-Condensed-Normal" pitchFamily="2" charset="0"/>
                <a:cs typeface="Futura Condensed"/>
              </a:endParaRPr>
            </a:p>
            <a:p>
              <a:pPr algn="just"/>
              <a:r>
                <a:rPr lang="en-US" sz="1300" spc="-20" dirty="0">
                  <a:latin typeface="Futura-Condensed-Normal" pitchFamily="2" charset="0"/>
                  <a:cs typeface="Futura Condensed"/>
                </a:rPr>
                <a:t>Whether pushing ahead with advanced concepts and practices or revisiting previous experiences, this is an opportunity for learners to engage in a moment of contemplation and reflection. What isn’t as clear as it could be? What do they still want to know about Scratch? How might others help </a:t>
              </a:r>
              <a:r>
                <a:rPr lang="en-US" sz="1300" spc="-20" dirty="0" smtClean="0">
                  <a:latin typeface="Futura-Condensed-Normal" pitchFamily="2" charset="0"/>
                  <a:cs typeface="Futura Condensed"/>
                </a:rPr>
                <a:t>them – and </a:t>
              </a:r>
              <a:r>
                <a:rPr lang="en-US" sz="1300" spc="-20" dirty="0">
                  <a:latin typeface="Futura-Condensed-Normal" pitchFamily="2" charset="0"/>
                  <a:cs typeface="Futura Condensed"/>
                </a:rPr>
                <a:t>how might they help others?</a:t>
              </a:r>
            </a:p>
            <a:p>
              <a:pPr algn="just"/>
              <a:endParaRPr lang="en-US" sz="1300" spc="-20" dirty="0">
                <a:latin typeface="Futura-Condensed-Normal" pitchFamily="2" charset="0"/>
                <a:cs typeface="Futura Condensed"/>
              </a:endParaRPr>
            </a:p>
            <a:p>
              <a:pPr algn="just"/>
              <a:r>
                <a:rPr lang="en-US" sz="1300" spc="-20" dirty="0">
                  <a:latin typeface="Futura-Condensed-Normal" pitchFamily="2" charset="0"/>
                  <a:cs typeface="Futura Condensed"/>
                </a:rPr>
                <a:t>This is also an opportunity for you, as educator, to engage in similar acts of contemplation and reflection. What has surprised you? What has made you uncomfortable? What would you want to do differently next time? Why?</a:t>
              </a:r>
            </a:p>
          </p:txBody>
        </p:sp>
        <p:pic>
          <p:nvPicPr>
            <p:cNvPr id="4" name="Picture 3" descr="Unit5overview.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992880" y="3259670"/>
              <a:ext cx="3779520" cy="3529584"/>
            </a:xfrm>
            <a:prstGeom prst="rect">
              <a:avLst/>
            </a:prstGeom>
          </p:spPr>
        </p:pic>
      </p:grpSp>
    </p:spTree>
    <p:extLst>
      <p:ext uri="{BB962C8B-B14F-4D97-AF65-F5344CB8AC3E}">
        <p14:creationId xmlns:p14="http://schemas.microsoft.com/office/powerpoint/2010/main" xmlns="" val="22528445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42398" y="9519711"/>
            <a:ext cx="1813560" cy="535517"/>
          </a:xfrm>
        </p:spPr>
        <p:txBody>
          <a:bodyPr/>
          <a:lstStyle/>
          <a:p>
            <a:r>
              <a:rPr lang="en-US" dirty="0" smtClean="0"/>
              <a:t>108</a:t>
            </a:r>
            <a:endParaRPr lang="en-US" dirty="0"/>
          </a:p>
        </p:txBody>
      </p:sp>
    </p:spTree>
    <p:extLst>
      <p:ext uri="{BB962C8B-B14F-4D97-AF65-F5344CB8AC3E}">
        <p14:creationId xmlns:p14="http://schemas.microsoft.com/office/powerpoint/2010/main" xmlns="" val="1693647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60679" y="1621971"/>
            <a:ext cx="3273767" cy="2308324"/>
          </a:xfrm>
          <a:prstGeom prst="rect">
            <a:avLst/>
          </a:prstGeom>
          <a:noFill/>
          <a:ln w="6350" cmpd="sng">
            <a:noFill/>
            <a:prstDash val="dash"/>
          </a:ln>
        </p:spPr>
        <p:txBody>
          <a:bodyPr wrap="square" rtlCol="0">
            <a:spAutoFit/>
          </a:bodyPr>
          <a:lstStyle/>
          <a:p>
            <a:pPr algn="just"/>
            <a:r>
              <a:rPr lang="en-US" sz="1200" spc="-20" dirty="0">
                <a:latin typeface="Futura-Condensed-Normal" pitchFamily="2" charset="0"/>
                <a:cs typeface="Futura Condensed"/>
              </a:rPr>
              <a:t>Rather than focusing on a particular theme or genre like the three previous units, this unit is intended to create a space for reviewing and reflecting on prior work. This unit’s activities are especially flexible, diving deeper into creative computing by revisiting challenges, extending skills, or refining practices.</a:t>
            </a:r>
          </a:p>
          <a:p>
            <a:pPr algn="just"/>
            <a:endParaRPr lang="en-US" sz="1200" spc="-20" dirty="0">
              <a:latin typeface="Futura-Condensed-Normal" pitchFamily="2" charset="0"/>
              <a:cs typeface="Futura Condensed"/>
            </a:endParaRPr>
          </a:p>
          <a:p>
            <a:pPr algn="just"/>
            <a:r>
              <a:rPr lang="en-US" sz="1200" spc="-20" dirty="0">
                <a:latin typeface="Futura-Condensed-Normal" pitchFamily="2" charset="0"/>
                <a:cs typeface="Futura Condensed"/>
              </a:rPr>
              <a:t>Begin by inviting students to review their past work and engage in self-assessment of their learning goals in the Know Want Learn </a:t>
            </a:r>
            <a:r>
              <a:rPr lang="en-US" sz="1200" spc="-20" dirty="0" smtClean="0">
                <a:latin typeface="Futura-Condensed-Normal" pitchFamily="2" charset="0"/>
                <a:cs typeface="Futura Condensed"/>
              </a:rPr>
              <a:t>activity.</a:t>
            </a:r>
          </a:p>
          <a:p>
            <a:pPr algn="just"/>
            <a:endParaRPr lang="en-US" sz="1200" spc="-20" dirty="0">
              <a:latin typeface="Futura-Condensed-Normal" pitchFamily="2" charset="0"/>
              <a:cs typeface="Futura Condensed"/>
            </a:endParaRPr>
          </a:p>
          <a:p>
            <a:pPr algn="just"/>
            <a:r>
              <a:rPr lang="en-US" sz="1200" spc="-20" dirty="0" smtClean="0">
                <a:latin typeface="Futura-Condensed-Normal" pitchFamily="2" charset="0"/>
                <a:cs typeface="Futura Condensed"/>
              </a:rPr>
              <a:t>Then</a:t>
            </a:r>
            <a:r>
              <a:rPr lang="en-US" sz="1200" spc="-20" dirty="0">
                <a:latin typeface="Futura-Condensed-Normal" pitchFamily="2" charset="0"/>
                <a:cs typeface="Futura Condensed"/>
              </a:rPr>
              <a:t>, encourage students to dive deeper into Scratch by choosing which follow-up activities to pursue</a:t>
            </a:r>
            <a:r>
              <a:rPr lang="en-US" sz="1200" spc="-20" dirty="0" smtClean="0">
                <a:latin typeface="Futura-Condensed-Normal" pitchFamily="2" charset="0"/>
                <a:cs typeface="Futura Condensed"/>
              </a:rPr>
              <a:t>.</a:t>
            </a:r>
            <a:endParaRPr lang="en-US" sz="1200" spc="-20" dirty="0">
              <a:latin typeface="Futura-Condensed-Normal" pitchFamily="2" charset="0"/>
              <a:cs typeface="Futura Condensed"/>
            </a:endParaRPr>
          </a:p>
        </p:txBody>
      </p:sp>
      <p:grpSp>
        <p:nvGrpSpPr>
          <p:cNvPr id="12" name="Group 11"/>
          <p:cNvGrpSpPr/>
          <p:nvPr/>
        </p:nvGrpSpPr>
        <p:grpSpPr>
          <a:xfrm>
            <a:off x="535217" y="6771302"/>
            <a:ext cx="6806429" cy="2149976"/>
            <a:chOff x="535217" y="7306475"/>
            <a:chExt cx="6806429" cy="2149976"/>
          </a:xfrm>
        </p:grpSpPr>
        <p:grpSp>
          <p:nvGrpSpPr>
            <p:cNvPr id="19" name="Group 18"/>
            <p:cNvGrpSpPr/>
            <p:nvPr/>
          </p:nvGrpSpPr>
          <p:grpSpPr>
            <a:xfrm>
              <a:off x="535217" y="7309274"/>
              <a:ext cx="5628892" cy="2147177"/>
              <a:chOff x="535217" y="6847708"/>
              <a:chExt cx="5628892" cy="2147177"/>
            </a:xfrm>
          </p:grpSpPr>
          <p:grpSp>
            <p:nvGrpSpPr>
              <p:cNvPr id="20" name="Group 19"/>
              <p:cNvGrpSpPr/>
              <p:nvPr/>
            </p:nvGrpSpPr>
            <p:grpSpPr>
              <a:xfrm>
                <a:off x="535217" y="6847728"/>
                <a:ext cx="927787" cy="2147157"/>
                <a:chOff x="535217" y="6847713"/>
                <a:chExt cx="1030874" cy="2385724"/>
              </a:xfrm>
            </p:grpSpPr>
            <p:sp>
              <p:nvSpPr>
                <p:cNvPr id="45" name="Rectangle 44"/>
                <p:cNvSpPr/>
                <p:nvPr/>
              </p:nvSpPr>
              <p:spPr>
                <a:xfrm>
                  <a:off x="535217" y="8104925"/>
                  <a:ext cx="1030874" cy="1128512"/>
                </a:xfrm>
                <a:prstGeom prst="rect">
                  <a:avLst/>
                </a:prstGeom>
              </p:spPr>
              <p:txBody>
                <a:bodyPr wrap="square">
                  <a:spAutoFit/>
                </a:bodyPr>
                <a:lstStyle/>
                <a:p>
                  <a:pPr algn="ctr"/>
                  <a:r>
                    <a:rPr lang="en-US" sz="1000" dirty="0">
                      <a:latin typeface="Futura-Condensed-Normal" pitchFamily="2" charset="0"/>
                      <a:cs typeface="Futura Condensed"/>
                    </a:rPr>
                    <a:t>What do </a:t>
                  </a:r>
                  <a:r>
                    <a:rPr lang="en-US" sz="1000" dirty="0" smtClean="0">
                      <a:latin typeface="Futura-Condensed-Normal" pitchFamily="2" charset="0"/>
                      <a:cs typeface="Futura Condensed"/>
                    </a:rPr>
                    <a:t>you </a:t>
                  </a:r>
                  <a:r>
                    <a:rPr lang="en-US" sz="1000" dirty="0">
                      <a:latin typeface="Futura-Condensed-Normal" pitchFamily="2" charset="0"/>
                      <a:cs typeface="Futura Condensed"/>
                    </a:rPr>
                    <a:t>know</a:t>
                  </a:r>
                  <a:r>
                    <a:rPr lang="en-US" sz="1000" dirty="0" smtClean="0">
                      <a:latin typeface="Futura-Condensed-Normal" pitchFamily="2" charset="0"/>
                      <a:cs typeface="Futura Condensed"/>
                    </a:rPr>
                    <a:t>?</a:t>
                  </a:r>
                </a:p>
                <a:p>
                  <a:pPr algn="ctr"/>
                  <a:r>
                    <a:rPr lang="en-US" sz="1000" dirty="0" smtClean="0">
                      <a:latin typeface="Futura-Condensed-Normal" pitchFamily="2" charset="0"/>
                      <a:cs typeface="Futura Condensed"/>
                    </a:rPr>
                    <a:t> </a:t>
                  </a:r>
                  <a:r>
                    <a:rPr lang="en-US" sz="1000" dirty="0">
                      <a:latin typeface="Futura-Condensed-Normal" pitchFamily="2" charset="0"/>
                      <a:cs typeface="Futura Condensed"/>
                    </a:rPr>
                    <a:t>What do you </a:t>
                  </a:r>
                  <a:endParaRPr lang="en-US" sz="1000" dirty="0" smtClean="0">
                    <a:latin typeface="Futura-Condensed-Normal" pitchFamily="2" charset="0"/>
                    <a:cs typeface="Futura Condensed"/>
                  </a:endParaRPr>
                </a:p>
                <a:p>
                  <a:pPr algn="ctr"/>
                  <a:r>
                    <a:rPr lang="en-US" sz="1000" dirty="0" smtClean="0">
                      <a:latin typeface="Futura-Condensed-Normal" pitchFamily="2" charset="0"/>
                      <a:cs typeface="Futura Condensed"/>
                    </a:rPr>
                    <a:t>want </a:t>
                  </a:r>
                  <a:r>
                    <a:rPr lang="en-US" sz="1000" dirty="0">
                      <a:latin typeface="Futura-Condensed-Normal" pitchFamily="2" charset="0"/>
                      <a:cs typeface="Futura Condensed"/>
                    </a:rPr>
                    <a:t>to know? What have you learned?</a:t>
                  </a:r>
                </a:p>
              </p:txBody>
            </p:sp>
            <p:grpSp>
              <p:nvGrpSpPr>
                <p:cNvPr id="42" name="Group 41"/>
                <p:cNvGrpSpPr/>
                <p:nvPr/>
              </p:nvGrpSpPr>
              <p:grpSpPr>
                <a:xfrm>
                  <a:off x="535218" y="6847713"/>
                  <a:ext cx="1030873" cy="975086"/>
                  <a:chOff x="535218" y="6847713"/>
                  <a:chExt cx="1030873" cy="975086"/>
                </a:xfrm>
              </p:grpSpPr>
              <p:sp>
                <p:nvSpPr>
                  <p:cNvPr id="43" name="Teardrop 42"/>
                  <p:cNvSpPr/>
                  <p:nvPr/>
                </p:nvSpPr>
                <p:spPr>
                  <a:xfrm rot="8075815">
                    <a:off x="563111" y="6847712"/>
                    <a:ext cx="975086" cy="975087"/>
                  </a:xfrm>
                  <a:prstGeom prst="teardrop">
                    <a:avLst/>
                  </a:prstGeom>
                  <a:solidFill>
                    <a:srgbClr val="F7A654"/>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A654"/>
                      </a:solidFill>
                      <a:latin typeface="Futura-Condensed-Normal" pitchFamily="2" charset="0"/>
                    </a:endParaRPr>
                  </a:p>
                </p:txBody>
              </p:sp>
              <p:sp>
                <p:nvSpPr>
                  <p:cNvPr id="44" name="TextBox 43"/>
                  <p:cNvSpPr txBox="1"/>
                  <p:nvPr/>
                </p:nvSpPr>
                <p:spPr>
                  <a:xfrm>
                    <a:off x="535218" y="7112421"/>
                    <a:ext cx="1030873" cy="512960"/>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KNOW </a:t>
                    </a:r>
                  </a:p>
                  <a:p>
                    <a:pPr algn="ctr"/>
                    <a:r>
                      <a:rPr lang="en-US" sz="1200" dirty="0" smtClean="0">
                        <a:solidFill>
                          <a:srgbClr val="FFFFFF"/>
                        </a:solidFill>
                        <a:latin typeface="Futura-Condensed-Normal" pitchFamily="2" charset="0"/>
                        <a:cs typeface="Futura Condensed"/>
                      </a:rPr>
                      <a:t>WANT LEARN</a:t>
                    </a:r>
                  </a:p>
                </p:txBody>
              </p:sp>
            </p:grpSp>
          </p:grpSp>
          <p:grpSp>
            <p:nvGrpSpPr>
              <p:cNvPr id="21" name="Group 20"/>
              <p:cNvGrpSpPr/>
              <p:nvPr/>
            </p:nvGrpSpPr>
            <p:grpSpPr>
              <a:xfrm>
                <a:off x="1711987" y="6847708"/>
                <a:ext cx="927786" cy="2147154"/>
                <a:chOff x="1777121" y="6847712"/>
                <a:chExt cx="1030873" cy="2385728"/>
              </a:xfrm>
            </p:grpSpPr>
            <p:sp>
              <p:nvSpPr>
                <p:cNvPr id="37" name="Rectangle 36"/>
                <p:cNvSpPr/>
                <p:nvPr/>
              </p:nvSpPr>
              <p:spPr>
                <a:xfrm>
                  <a:off x="1777121" y="8104925"/>
                  <a:ext cx="1030873" cy="1128515"/>
                </a:xfrm>
                <a:prstGeom prst="rect">
                  <a:avLst/>
                </a:prstGeom>
                <a:noFill/>
              </p:spPr>
              <p:txBody>
                <a:bodyPr wrap="square">
                  <a:spAutoFit/>
                </a:bodyPr>
                <a:lstStyle/>
                <a:p>
                  <a:pPr algn="ctr"/>
                  <a:r>
                    <a:rPr lang="en-US" sz="1000" dirty="0">
                      <a:latin typeface="Futura-Condensed-Normal" pitchFamily="2" charset="0"/>
                      <a:cs typeface="Futura Condensed"/>
                    </a:rPr>
                    <a:t>R</a:t>
                  </a:r>
                  <a:r>
                    <a:rPr lang="en-US" sz="1000" dirty="0" smtClean="0">
                      <a:latin typeface="Futura-Condensed-Normal" pitchFamily="2" charset="0"/>
                      <a:cs typeface="Futura Condensed"/>
                    </a:rPr>
                    <a:t>emix a past project, go back to a missed activity, or challenge yourself to learn something new.</a:t>
                  </a:r>
                  <a:endParaRPr lang="en-US" sz="1000" dirty="0">
                    <a:latin typeface="Futura-Condensed-Normal" pitchFamily="2" charset="0"/>
                    <a:cs typeface="Futura Condensed"/>
                  </a:endParaRPr>
                </a:p>
              </p:txBody>
            </p:sp>
            <p:grpSp>
              <p:nvGrpSpPr>
                <p:cNvPr id="38" name="Group 37"/>
                <p:cNvGrpSpPr/>
                <p:nvPr/>
              </p:nvGrpSpPr>
              <p:grpSpPr>
                <a:xfrm>
                  <a:off x="1777121" y="6847712"/>
                  <a:ext cx="1030873" cy="975086"/>
                  <a:chOff x="1777121" y="6847712"/>
                  <a:chExt cx="1030873" cy="975086"/>
                </a:xfrm>
              </p:grpSpPr>
              <p:sp>
                <p:nvSpPr>
                  <p:cNvPr id="39" name="Teardrop 38"/>
                  <p:cNvSpPr/>
                  <p:nvPr/>
                </p:nvSpPr>
                <p:spPr>
                  <a:xfrm rot="8075815">
                    <a:off x="1805013" y="6847711"/>
                    <a:ext cx="975086" cy="975087"/>
                  </a:xfrm>
                  <a:prstGeom prst="teardrop">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0" name="TextBox 39"/>
                  <p:cNvSpPr txBox="1"/>
                  <p:nvPr/>
                </p:nvSpPr>
                <p:spPr>
                  <a:xfrm>
                    <a:off x="1777121" y="7172213"/>
                    <a:ext cx="1030873" cy="307777"/>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ROUND TWO</a:t>
                    </a:r>
                  </a:p>
                </p:txBody>
              </p:sp>
            </p:grpSp>
          </p:grpSp>
          <p:grpSp>
            <p:nvGrpSpPr>
              <p:cNvPr id="22" name="Group 21"/>
              <p:cNvGrpSpPr/>
              <p:nvPr/>
            </p:nvGrpSpPr>
            <p:grpSpPr>
              <a:xfrm>
                <a:off x="2884866" y="6847713"/>
                <a:ext cx="927786" cy="1993265"/>
                <a:chOff x="3026723" y="6847714"/>
                <a:chExt cx="1030873" cy="2214739"/>
              </a:xfrm>
            </p:grpSpPr>
            <p:sp>
              <p:nvSpPr>
                <p:cNvPr id="33" name="Rectangle 32"/>
                <p:cNvSpPr/>
                <p:nvPr/>
              </p:nvSpPr>
              <p:spPr>
                <a:xfrm>
                  <a:off x="3026723" y="8104926"/>
                  <a:ext cx="1030873" cy="957527"/>
                </a:xfrm>
                <a:prstGeom prst="rect">
                  <a:avLst/>
                </a:prstGeom>
              </p:spPr>
              <p:txBody>
                <a:bodyPr wrap="square">
                  <a:spAutoFit/>
                </a:bodyPr>
                <a:lstStyle/>
                <a:p>
                  <a:pPr algn="ctr"/>
                  <a:r>
                    <a:rPr lang="en-US" sz="1000" dirty="0">
                      <a:latin typeface="Futura-Condensed-Normal" pitchFamily="2" charset="0"/>
                      <a:cs typeface="Futura Condensed"/>
                    </a:rPr>
                    <a:t>Creating with Scratch can go beyond what happens on the screen.</a:t>
                  </a:r>
                </a:p>
              </p:txBody>
            </p:sp>
            <p:grpSp>
              <p:nvGrpSpPr>
                <p:cNvPr id="34" name="Group 33"/>
                <p:cNvGrpSpPr/>
                <p:nvPr/>
              </p:nvGrpSpPr>
              <p:grpSpPr>
                <a:xfrm>
                  <a:off x="3026723" y="6847714"/>
                  <a:ext cx="1030873" cy="975086"/>
                  <a:chOff x="3026723" y="6847714"/>
                  <a:chExt cx="1030873" cy="975086"/>
                </a:xfrm>
              </p:grpSpPr>
              <p:sp>
                <p:nvSpPr>
                  <p:cNvPr id="35" name="Teardrop 34"/>
                  <p:cNvSpPr/>
                  <p:nvPr/>
                </p:nvSpPr>
                <p:spPr>
                  <a:xfrm rot="8075815">
                    <a:off x="3054616" y="6847713"/>
                    <a:ext cx="975086" cy="975087"/>
                  </a:xfrm>
                  <a:prstGeom prst="teardrop">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6" name="TextBox 35"/>
                  <p:cNvSpPr txBox="1"/>
                  <p:nvPr/>
                </p:nvSpPr>
                <p:spPr>
                  <a:xfrm>
                    <a:off x="3026723" y="7112437"/>
                    <a:ext cx="1030873" cy="512961"/>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HARDWARE &amp; EXTENSIONS</a:t>
                    </a:r>
                  </a:p>
                </p:txBody>
              </p:sp>
            </p:grpSp>
          </p:grpSp>
          <p:grpSp>
            <p:nvGrpSpPr>
              <p:cNvPr id="23" name="Group 22"/>
              <p:cNvGrpSpPr/>
              <p:nvPr/>
            </p:nvGrpSpPr>
            <p:grpSpPr>
              <a:xfrm>
                <a:off x="5236322" y="6847714"/>
                <a:ext cx="927787" cy="1685489"/>
                <a:chOff x="5465106" y="6847713"/>
                <a:chExt cx="1030874" cy="1872765"/>
              </a:xfrm>
            </p:grpSpPr>
            <p:sp>
              <p:nvSpPr>
                <p:cNvPr id="29" name="Rectangle 28"/>
                <p:cNvSpPr/>
                <p:nvPr/>
              </p:nvSpPr>
              <p:spPr>
                <a:xfrm>
                  <a:off x="5465106" y="8104925"/>
                  <a:ext cx="1030873" cy="615553"/>
                </a:xfrm>
                <a:prstGeom prst="rect">
                  <a:avLst/>
                </a:prstGeom>
              </p:spPr>
              <p:txBody>
                <a:bodyPr wrap="square">
                  <a:spAutoFit/>
                </a:bodyPr>
                <a:lstStyle/>
                <a:p>
                  <a:pPr algn="ctr"/>
                  <a:r>
                    <a:rPr lang="en-US" sz="1000" dirty="0">
                      <a:latin typeface="Futura-Condensed-Normal" pitchFamily="2" charset="0"/>
                      <a:cs typeface="Futura Condensed"/>
                    </a:rPr>
                    <a:t>Design a learning experience for others to try.</a:t>
                  </a:r>
                </a:p>
              </p:txBody>
            </p:sp>
            <p:grpSp>
              <p:nvGrpSpPr>
                <p:cNvPr id="30" name="Group 29"/>
                <p:cNvGrpSpPr/>
                <p:nvPr/>
              </p:nvGrpSpPr>
              <p:grpSpPr>
                <a:xfrm>
                  <a:off x="5465107" y="6847713"/>
                  <a:ext cx="1030873" cy="975086"/>
                  <a:chOff x="5465107" y="6847713"/>
                  <a:chExt cx="1030873" cy="975086"/>
                </a:xfrm>
              </p:grpSpPr>
              <p:sp>
                <p:nvSpPr>
                  <p:cNvPr id="31" name="Teardrop 30"/>
                  <p:cNvSpPr/>
                  <p:nvPr/>
                </p:nvSpPr>
                <p:spPr>
                  <a:xfrm rot="8075815">
                    <a:off x="5493000" y="6847712"/>
                    <a:ext cx="975086" cy="975087"/>
                  </a:xfrm>
                  <a:prstGeom prst="teardrop">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2" name="TextBox 31"/>
                  <p:cNvSpPr txBox="1"/>
                  <p:nvPr/>
                </p:nvSpPr>
                <p:spPr>
                  <a:xfrm>
                    <a:off x="5465107" y="7113936"/>
                    <a:ext cx="1030873" cy="512961"/>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ACTIVITY DESIGN</a:t>
                    </a:r>
                  </a:p>
                </p:txBody>
              </p:sp>
            </p:grpSp>
          </p:grpSp>
          <p:grpSp>
            <p:nvGrpSpPr>
              <p:cNvPr id="24" name="Group 23"/>
              <p:cNvGrpSpPr/>
              <p:nvPr/>
            </p:nvGrpSpPr>
            <p:grpSpPr>
              <a:xfrm>
                <a:off x="4060679" y="6847716"/>
                <a:ext cx="927787" cy="1839378"/>
                <a:chOff x="4253209" y="6847713"/>
                <a:chExt cx="1030874" cy="2043752"/>
              </a:xfrm>
            </p:grpSpPr>
            <p:grpSp>
              <p:nvGrpSpPr>
                <p:cNvPr id="25" name="Group 24"/>
                <p:cNvGrpSpPr/>
                <p:nvPr/>
              </p:nvGrpSpPr>
              <p:grpSpPr>
                <a:xfrm>
                  <a:off x="4253210" y="6847713"/>
                  <a:ext cx="1030873" cy="975087"/>
                  <a:chOff x="4253210" y="6847713"/>
                  <a:chExt cx="1030873" cy="975087"/>
                </a:xfrm>
              </p:grpSpPr>
              <p:sp>
                <p:nvSpPr>
                  <p:cNvPr id="27" name="Teardrop 26"/>
                  <p:cNvSpPr/>
                  <p:nvPr/>
                </p:nvSpPr>
                <p:spPr>
                  <a:xfrm rot="8075815">
                    <a:off x="4281103" y="6847713"/>
                    <a:ext cx="975087" cy="975088"/>
                  </a:xfrm>
                  <a:prstGeom prst="teardrop">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28" name="TextBox 27"/>
                  <p:cNvSpPr txBox="1"/>
                  <p:nvPr/>
                </p:nvSpPr>
                <p:spPr>
                  <a:xfrm>
                    <a:off x="4253210" y="7112436"/>
                    <a:ext cx="1030873" cy="512961"/>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ADVANCED CONCEPTS</a:t>
                    </a:r>
                  </a:p>
                </p:txBody>
              </p:sp>
            </p:grpSp>
            <p:sp>
              <p:nvSpPr>
                <p:cNvPr id="26" name="Rectangle 25"/>
                <p:cNvSpPr/>
                <p:nvPr/>
              </p:nvSpPr>
              <p:spPr>
                <a:xfrm>
                  <a:off x="4253209" y="8104925"/>
                  <a:ext cx="1030873" cy="786540"/>
                </a:xfrm>
                <a:prstGeom prst="rect">
                  <a:avLst/>
                </a:prstGeom>
              </p:spPr>
              <p:txBody>
                <a:bodyPr wrap="square">
                  <a:spAutoFit/>
                </a:bodyPr>
                <a:lstStyle/>
                <a:p>
                  <a:pPr algn="ctr"/>
                  <a:r>
                    <a:rPr lang="en-US" sz="1000" dirty="0">
                      <a:latin typeface="Futura-Condensed-Normal" pitchFamily="2" charset="0"/>
                      <a:cs typeface="Futura Condensed"/>
                    </a:rPr>
                    <a:t>Create a project that explores </a:t>
                  </a:r>
                  <a:r>
                    <a:rPr lang="en-US" sz="1000" dirty="0" smtClean="0">
                      <a:latin typeface="Futura-Condensed-Normal" pitchFamily="2" charset="0"/>
                      <a:cs typeface="Futura Condensed"/>
                    </a:rPr>
                    <a:t>video sensing</a:t>
                  </a:r>
                </a:p>
                <a:p>
                  <a:pPr algn="ctr"/>
                  <a:r>
                    <a:rPr lang="en-US" sz="1000" dirty="0" smtClean="0">
                      <a:latin typeface="Futura-Condensed-Normal" pitchFamily="2" charset="0"/>
                      <a:cs typeface="Futura Condensed"/>
                    </a:rPr>
                    <a:t>or cloning.</a:t>
                  </a:r>
                  <a:endParaRPr lang="en-US" sz="1000" dirty="0">
                    <a:latin typeface="Futura-Condensed-Normal" pitchFamily="2" charset="0"/>
                    <a:cs typeface="Futura Condensed"/>
                  </a:endParaRPr>
                </a:p>
              </p:txBody>
            </p:sp>
          </p:grpSp>
        </p:grpSp>
        <p:grpSp>
          <p:nvGrpSpPr>
            <p:cNvPr id="14" name="Group 13"/>
            <p:cNvGrpSpPr/>
            <p:nvPr/>
          </p:nvGrpSpPr>
          <p:grpSpPr>
            <a:xfrm>
              <a:off x="6413859" y="7306475"/>
              <a:ext cx="927787" cy="1839377"/>
              <a:chOff x="6413859" y="7333121"/>
              <a:chExt cx="927787" cy="1839377"/>
            </a:xfrm>
          </p:grpSpPr>
          <p:sp>
            <p:nvSpPr>
              <p:cNvPr id="15" name="Rectangle 14"/>
              <p:cNvSpPr/>
              <p:nvPr/>
            </p:nvSpPr>
            <p:spPr>
              <a:xfrm>
                <a:off x="6413859" y="8464612"/>
                <a:ext cx="927786" cy="707886"/>
              </a:xfrm>
              <a:prstGeom prst="rect">
                <a:avLst/>
              </a:prstGeom>
            </p:spPr>
            <p:txBody>
              <a:bodyPr wrap="square">
                <a:spAutoFit/>
              </a:bodyPr>
              <a:lstStyle/>
              <a:p>
                <a:pPr algn="ctr"/>
                <a:r>
                  <a:rPr lang="en-US" sz="1000" dirty="0">
                    <a:latin typeface="Futura-Condensed-Normal" pitchFamily="2" charset="0"/>
                    <a:cs typeface="Futura Condensed"/>
                  </a:rPr>
                  <a:t>Create your own Debug It! program and see if others can solve it.</a:t>
                </a:r>
              </a:p>
            </p:txBody>
          </p:sp>
          <p:sp>
            <p:nvSpPr>
              <p:cNvPr id="16" name="Teardrop 15"/>
              <p:cNvSpPr/>
              <p:nvPr/>
            </p:nvSpPr>
            <p:spPr>
              <a:xfrm rot="8075815">
                <a:off x="6438964" y="7333120"/>
                <a:ext cx="877577" cy="877579"/>
              </a:xfrm>
              <a:prstGeom prst="teardrop">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7" name="TextBox 16"/>
              <p:cNvSpPr txBox="1"/>
              <p:nvPr/>
            </p:nvSpPr>
            <p:spPr>
              <a:xfrm>
                <a:off x="6413860" y="7627971"/>
                <a:ext cx="927786" cy="276999"/>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MY DEBUG IT!</a:t>
                </a:r>
              </a:p>
            </p:txBody>
          </p:sp>
        </p:grpSp>
      </p:grpSp>
      <p:grpSp>
        <p:nvGrpSpPr>
          <p:cNvPr id="148" name="Group 147"/>
          <p:cNvGrpSpPr/>
          <p:nvPr/>
        </p:nvGrpSpPr>
        <p:grpSpPr>
          <a:xfrm>
            <a:off x="1851079" y="6314503"/>
            <a:ext cx="624587" cy="400386"/>
            <a:chOff x="1851079" y="6314503"/>
            <a:chExt cx="624587" cy="400386"/>
          </a:xfrm>
        </p:grpSpPr>
        <p:cxnSp>
          <p:nvCxnSpPr>
            <p:cNvPr id="136" name="Straight Connector 135"/>
            <p:cNvCxnSpPr/>
            <p:nvPr/>
          </p:nvCxnSpPr>
          <p:spPr>
            <a:xfrm flipH="1" flipV="1">
              <a:off x="2173558" y="6536857"/>
              <a:ext cx="1" cy="178032"/>
            </a:xfrm>
            <a:prstGeom prst="line">
              <a:avLst/>
            </a:prstGeom>
            <a:solidFill>
              <a:schemeClr val="accent3"/>
            </a:solid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37" name="Rectangle 136"/>
            <p:cNvSpPr/>
            <p:nvPr/>
          </p:nvSpPr>
          <p:spPr>
            <a:xfrm>
              <a:off x="1851079" y="6314503"/>
              <a:ext cx="624587" cy="253916"/>
            </a:xfrm>
            <a:prstGeom prst="rect">
              <a:avLst/>
            </a:prstGeom>
          </p:spPr>
          <p:txBody>
            <a:bodyPr wrap="none">
              <a:spAutoFit/>
            </a:bodyPr>
            <a:lstStyle/>
            <a:p>
              <a:pPr algn="ctr"/>
              <a:r>
                <a:rPr lang="en-US" sz="1050" dirty="0" smtClean="0">
                  <a:latin typeface="Futura-Condensed-Normal" pitchFamily="2" charset="0"/>
                  <a:cs typeface="Futura Condensed"/>
                </a:rPr>
                <a:t>SESSION 2</a:t>
              </a:r>
              <a:endParaRPr lang="en-US" sz="1050" dirty="0">
                <a:latin typeface="Futura-Condensed-Normal" pitchFamily="2" charset="0"/>
              </a:endParaRPr>
            </a:p>
          </p:txBody>
        </p:sp>
      </p:grpSp>
      <p:grpSp>
        <p:nvGrpSpPr>
          <p:cNvPr id="149" name="Group 148"/>
          <p:cNvGrpSpPr/>
          <p:nvPr/>
        </p:nvGrpSpPr>
        <p:grpSpPr>
          <a:xfrm>
            <a:off x="683601" y="6313615"/>
            <a:ext cx="624587" cy="404990"/>
            <a:chOff x="683601" y="6313615"/>
            <a:chExt cx="624587" cy="404990"/>
          </a:xfrm>
        </p:grpSpPr>
        <p:cxnSp>
          <p:nvCxnSpPr>
            <p:cNvPr id="138" name="Straight Connector 137"/>
            <p:cNvCxnSpPr/>
            <p:nvPr/>
          </p:nvCxnSpPr>
          <p:spPr>
            <a:xfrm flipH="1" flipV="1">
              <a:off x="992120" y="6536857"/>
              <a:ext cx="3775" cy="181748"/>
            </a:xfrm>
            <a:prstGeom prst="line">
              <a:avLst/>
            </a:prstGeom>
            <a:solidFill>
              <a:schemeClr val="accent3"/>
            </a:solid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39" name="Rectangle 138"/>
            <p:cNvSpPr/>
            <p:nvPr/>
          </p:nvSpPr>
          <p:spPr>
            <a:xfrm>
              <a:off x="683601" y="6313615"/>
              <a:ext cx="624587" cy="253916"/>
            </a:xfrm>
            <a:prstGeom prst="rect">
              <a:avLst/>
            </a:prstGeom>
            <a:noFill/>
          </p:spPr>
          <p:txBody>
            <a:bodyPr wrap="none">
              <a:spAutoFit/>
            </a:bodyPr>
            <a:lstStyle/>
            <a:p>
              <a:pPr algn="ctr"/>
              <a:r>
                <a:rPr lang="en-US" sz="1050" dirty="0">
                  <a:latin typeface="Futura-Condensed-Normal" pitchFamily="2" charset="0"/>
                  <a:cs typeface="Futura Condensed"/>
                </a:rPr>
                <a:t>SESSION 1</a:t>
              </a:r>
              <a:endParaRPr lang="en-US" sz="1050" dirty="0">
                <a:latin typeface="Futura-Condensed-Normal" pitchFamily="2" charset="0"/>
              </a:endParaRPr>
            </a:p>
          </p:txBody>
        </p:sp>
      </p:grpSp>
      <p:grpSp>
        <p:nvGrpSpPr>
          <p:cNvPr id="3" name="Group 2"/>
          <p:cNvGrpSpPr/>
          <p:nvPr/>
        </p:nvGrpSpPr>
        <p:grpSpPr>
          <a:xfrm>
            <a:off x="3319022" y="6315572"/>
            <a:ext cx="1173823" cy="400902"/>
            <a:chOff x="3319022" y="6315572"/>
            <a:chExt cx="1173823" cy="400902"/>
          </a:xfrm>
        </p:grpSpPr>
        <p:cxnSp>
          <p:nvCxnSpPr>
            <p:cNvPr id="140" name="Straight Connector 139"/>
            <p:cNvCxnSpPr/>
            <p:nvPr/>
          </p:nvCxnSpPr>
          <p:spPr>
            <a:xfrm flipH="1" flipV="1">
              <a:off x="3322797" y="6441239"/>
              <a:ext cx="1" cy="275235"/>
            </a:xfrm>
            <a:prstGeom prst="line">
              <a:avLst/>
            </a:prstGeom>
            <a:solidFill>
              <a:srgbClr val="AA28BA"/>
            </a:solid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41" name="Straight Connector 140"/>
            <p:cNvCxnSpPr/>
            <p:nvPr/>
          </p:nvCxnSpPr>
          <p:spPr>
            <a:xfrm flipH="1" flipV="1">
              <a:off x="4489070" y="6433842"/>
              <a:ext cx="3775" cy="281047"/>
            </a:xfrm>
            <a:prstGeom prst="line">
              <a:avLst/>
            </a:prstGeom>
            <a:solidFill>
              <a:srgbClr val="AA28BA"/>
            </a:solid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42" name="Straight Connector 141"/>
            <p:cNvCxnSpPr/>
            <p:nvPr/>
          </p:nvCxnSpPr>
          <p:spPr>
            <a:xfrm>
              <a:off x="3319022" y="6441239"/>
              <a:ext cx="1170048" cy="0"/>
            </a:xfrm>
            <a:prstGeom prst="line">
              <a:avLst/>
            </a:prstGeom>
            <a:solidFill>
              <a:srgbClr val="AA28BA"/>
            </a:solidFill>
            <a:ln w="12700" cmpd="sng">
              <a:solidFill>
                <a:schemeClr val="tx1"/>
              </a:solidFill>
            </a:ln>
          </p:spPr>
          <p:style>
            <a:lnRef idx="1">
              <a:schemeClr val="dk1"/>
            </a:lnRef>
            <a:fillRef idx="0">
              <a:schemeClr val="dk1"/>
            </a:fillRef>
            <a:effectRef idx="0">
              <a:schemeClr val="dk1"/>
            </a:effectRef>
            <a:fontRef idx="minor">
              <a:schemeClr val="tx1"/>
            </a:fontRef>
          </p:style>
        </p:cxnSp>
        <p:sp>
          <p:nvSpPr>
            <p:cNvPr id="143" name="Rectangle 142"/>
            <p:cNvSpPr/>
            <p:nvPr/>
          </p:nvSpPr>
          <p:spPr>
            <a:xfrm>
              <a:off x="3588726" y="6315572"/>
              <a:ext cx="624587" cy="253916"/>
            </a:xfrm>
            <a:prstGeom prst="rect">
              <a:avLst/>
            </a:prstGeom>
            <a:solidFill>
              <a:srgbClr val="FFFFFF"/>
            </a:solidFill>
          </p:spPr>
          <p:txBody>
            <a:bodyPr wrap="none">
              <a:spAutoFit/>
            </a:bodyPr>
            <a:lstStyle/>
            <a:p>
              <a:pPr algn="ctr"/>
              <a:r>
                <a:rPr lang="en-US" sz="1050" dirty="0">
                  <a:latin typeface="Futura-Condensed-Normal" pitchFamily="2" charset="0"/>
                  <a:cs typeface="Futura Condensed"/>
                </a:rPr>
                <a:t>SESSION 3</a:t>
              </a:r>
              <a:endParaRPr lang="en-US" sz="1050" dirty="0">
                <a:latin typeface="Futura-Condensed-Normal" pitchFamily="2" charset="0"/>
              </a:endParaRPr>
            </a:p>
          </p:txBody>
        </p:sp>
      </p:grpSp>
      <p:grpSp>
        <p:nvGrpSpPr>
          <p:cNvPr id="2" name="Group 1"/>
          <p:cNvGrpSpPr/>
          <p:nvPr/>
        </p:nvGrpSpPr>
        <p:grpSpPr>
          <a:xfrm>
            <a:off x="5381786" y="6313615"/>
            <a:ext cx="1812034" cy="404990"/>
            <a:chOff x="5381786" y="6313615"/>
            <a:chExt cx="1812034" cy="404990"/>
          </a:xfrm>
        </p:grpSpPr>
        <p:cxnSp>
          <p:nvCxnSpPr>
            <p:cNvPr id="144" name="Straight Connector 143"/>
            <p:cNvCxnSpPr/>
            <p:nvPr/>
          </p:nvCxnSpPr>
          <p:spPr>
            <a:xfrm flipH="1" flipV="1">
              <a:off x="6877752" y="6536857"/>
              <a:ext cx="3775" cy="181748"/>
            </a:xfrm>
            <a:prstGeom prst="line">
              <a:avLst/>
            </a:prstGeom>
            <a:solidFill>
              <a:schemeClr val="accent3"/>
            </a:solid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45" name="Rectangle 144"/>
            <p:cNvSpPr/>
            <p:nvPr/>
          </p:nvSpPr>
          <p:spPr>
            <a:xfrm>
              <a:off x="6569233" y="6313615"/>
              <a:ext cx="624587" cy="253916"/>
            </a:xfrm>
            <a:prstGeom prst="rect">
              <a:avLst/>
            </a:prstGeom>
            <a:noFill/>
          </p:spPr>
          <p:txBody>
            <a:bodyPr wrap="none">
              <a:spAutoFit/>
            </a:bodyPr>
            <a:lstStyle/>
            <a:p>
              <a:pPr algn="ctr"/>
              <a:r>
                <a:rPr lang="en-US" sz="1050" dirty="0">
                  <a:latin typeface="Futura-Condensed-Normal" pitchFamily="2" charset="0"/>
                  <a:cs typeface="Futura Condensed"/>
                </a:rPr>
                <a:t>SESSION 5</a:t>
              </a:r>
              <a:endParaRPr lang="en-US" sz="1050" dirty="0">
                <a:latin typeface="Futura-Condensed-Normal" pitchFamily="2" charset="0"/>
              </a:endParaRPr>
            </a:p>
          </p:txBody>
        </p:sp>
        <p:cxnSp>
          <p:nvCxnSpPr>
            <p:cNvPr id="146" name="Straight Connector 145"/>
            <p:cNvCxnSpPr/>
            <p:nvPr/>
          </p:nvCxnSpPr>
          <p:spPr>
            <a:xfrm flipH="1" flipV="1">
              <a:off x="5704674" y="6540572"/>
              <a:ext cx="1" cy="178033"/>
            </a:xfrm>
            <a:prstGeom prst="line">
              <a:avLst/>
            </a:prstGeom>
            <a:solidFill>
              <a:schemeClr val="accent3"/>
            </a:solid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47" name="Rectangle 146"/>
            <p:cNvSpPr/>
            <p:nvPr/>
          </p:nvSpPr>
          <p:spPr>
            <a:xfrm>
              <a:off x="5381786" y="6313615"/>
              <a:ext cx="633507" cy="253916"/>
            </a:xfrm>
            <a:prstGeom prst="rect">
              <a:avLst/>
            </a:prstGeom>
            <a:noFill/>
          </p:spPr>
          <p:txBody>
            <a:bodyPr wrap="none">
              <a:spAutoFit/>
            </a:bodyPr>
            <a:lstStyle/>
            <a:p>
              <a:pPr algn="ctr"/>
              <a:r>
                <a:rPr lang="en-US" sz="1050" dirty="0">
                  <a:latin typeface="Futura-Condensed-Normal" pitchFamily="2" charset="0"/>
                  <a:cs typeface="Futura Condensed"/>
                </a:rPr>
                <a:t>SESSION </a:t>
              </a:r>
              <a:r>
                <a:rPr lang="en-US" sz="1050" dirty="0" smtClean="0">
                  <a:latin typeface="Futura-Condensed-Normal" pitchFamily="2" charset="0"/>
                  <a:cs typeface="Futura Condensed"/>
                </a:rPr>
                <a:t>4</a:t>
              </a:r>
              <a:endParaRPr lang="en-US" sz="1050" dirty="0">
                <a:latin typeface="Futura-Condensed-Normal" pitchFamily="2" charset="0"/>
              </a:endParaRPr>
            </a:p>
          </p:txBody>
        </p:sp>
      </p:grpSp>
      <p:pic>
        <p:nvPicPr>
          <p:cNvPr id="60" name="Picture 59" descr="Screen Shot 2014-07-30 at 7.34.05 PM.png"/>
          <p:cNvPicPr>
            <a:picLocks noChangeAspect="1"/>
          </p:cNvPicPr>
          <p:nvPr/>
        </p:nvPicPr>
        <p:blipFill rotWithShape="1">
          <a:blip r:embed="rId2">
            <a:extLst>
              <a:ext uri="{28A0092B-C50C-407E-A947-70E740481C1C}">
                <a14:useLocalDpi xmlns:a14="http://schemas.microsoft.com/office/drawing/2010/main" xmlns="" val="0"/>
              </a:ext>
            </a:extLst>
          </a:blip>
          <a:srcRect t="15230"/>
          <a:stretch/>
        </p:blipFill>
        <p:spPr>
          <a:xfrm>
            <a:off x="467805" y="1704630"/>
            <a:ext cx="3314123" cy="2489087"/>
          </a:xfrm>
          <a:prstGeom prst="rect">
            <a:avLst/>
          </a:prstGeom>
        </p:spPr>
      </p:pic>
      <p:sp>
        <p:nvSpPr>
          <p:cNvPr id="58"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latin typeface="Futura-Condensed-Normal" pitchFamily="2" charset="0"/>
              </a:rPr>
              <a:t>91</a:t>
            </a:r>
            <a:endParaRPr lang="en-US" dirty="0">
              <a:latin typeface="Futura-Condensed-Normal" pitchFamily="2" charset="0"/>
            </a:endParaRPr>
          </a:p>
        </p:txBody>
      </p:sp>
      <p:grpSp>
        <p:nvGrpSpPr>
          <p:cNvPr id="4" name="Group 3"/>
          <p:cNvGrpSpPr/>
          <p:nvPr/>
        </p:nvGrpSpPr>
        <p:grpSpPr>
          <a:xfrm>
            <a:off x="-1" y="668431"/>
            <a:ext cx="7582143" cy="479582"/>
            <a:chOff x="-1" y="668431"/>
            <a:chExt cx="7582143" cy="479582"/>
          </a:xfrm>
        </p:grpSpPr>
        <p:sp>
          <p:nvSpPr>
            <p:cNvPr id="64" name="Rectangle 13"/>
            <p:cNvSpPr/>
            <p:nvPr/>
          </p:nvSpPr>
          <p:spPr>
            <a:xfrm>
              <a:off x="-1" y="668431"/>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5" name="TextBox 64"/>
            <p:cNvSpPr txBox="1"/>
            <p:nvPr/>
          </p:nvSpPr>
          <p:spPr>
            <a:xfrm>
              <a:off x="3832651" y="668431"/>
              <a:ext cx="3501795"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CHOOSE YOUR OWN ADVENTURE</a:t>
              </a:r>
              <a:endParaRPr lang="en-US" sz="2400" dirty="0">
                <a:solidFill>
                  <a:schemeClr val="bg1"/>
                </a:solidFill>
                <a:latin typeface="Futura-Condensed-Normal" pitchFamily="2" charset="0"/>
                <a:cs typeface="Futura Condensed"/>
              </a:endParaRPr>
            </a:p>
          </p:txBody>
        </p:sp>
      </p:grpSp>
      <p:grpSp>
        <p:nvGrpSpPr>
          <p:cNvPr id="5" name="Group 4"/>
          <p:cNvGrpSpPr/>
          <p:nvPr/>
        </p:nvGrpSpPr>
        <p:grpSpPr>
          <a:xfrm>
            <a:off x="-1" y="5256957"/>
            <a:ext cx="7582143" cy="479582"/>
            <a:chOff x="-1" y="5256957"/>
            <a:chExt cx="7582143" cy="479582"/>
          </a:xfrm>
        </p:grpSpPr>
        <p:sp>
          <p:nvSpPr>
            <p:cNvPr id="67" name="Rectangle 13"/>
            <p:cNvSpPr/>
            <p:nvPr/>
          </p:nvSpPr>
          <p:spPr>
            <a:xfrm>
              <a:off x="-1" y="5256957"/>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8" name="TextBox 67"/>
            <p:cNvSpPr txBox="1"/>
            <p:nvPr/>
          </p:nvSpPr>
          <p:spPr>
            <a:xfrm>
              <a:off x="5223496" y="5256957"/>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POSSIBLE PATH</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511320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4098929"/>
            <a:chOff x="422410" y="2830659"/>
            <a:chExt cx="3324338" cy="4098929"/>
          </a:xfrm>
        </p:grpSpPr>
        <p:sp>
          <p:nvSpPr>
            <p:cNvPr id="14" name="TextBox 13"/>
            <p:cNvSpPr txBox="1"/>
            <p:nvPr/>
          </p:nvSpPr>
          <p:spPr>
            <a:xfrm>
              <a:off x="515544" y="3328603"/>
              <a:ext cx="3231204" cy="360098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In this self</a:t>
              </a:r>
              <a:r>
                <a:rPr lang="en-US" sz="1200" spc="-20" dirty="0">
                  <a:latin typeface="Futura-Condensed-Normal" pitchFamily="2" charset="0"/>
                  <a:cs typeface="Futura Condensed"/>
                </a:rPr>
                <a:t>-directed </a:t>
              </a:r>
              <a:r>
                <a:rPr lang="en-US" sz="1200" spc="-20" dirty="0" smtClean="0">
                  <a:latin typeface="Futura-Condensed-Normal" pitchFamily="2" charset="0"/>
                  <a:cs typeface="Futura Condensed"/>
                </a:rPr>
                <a:t>learning activity, students will reflect on current understandings and build new knowledge based on their interests. Optionally, have the Know Want Learn worksheet available to guide students.</a:t>
              </a: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students to reflect on what </a:t>
              </a:r>
              <a:r>
                <a:rPr lang="en-US" sz="1200" dirty="0">
                  <a:latin typeface="Futura-Condensed-Normal" pitchFamily="2" charset="0"/>
                  <a:cs typeface="Futura Condensed"/>
                </a:rPr>
                <a:t>they </a:t>
              </a:r>
              <a:r>
                <a:rPr lang="en-US" sz="1200" dirty="0" smtClean="0">
                  <a:latin typeface="Futura-Condensed-Normal" pitchFamily="2" charset="0"/>
                  <a:cs typeface="Futura Condensed"/>
                </a:rPr>
                <a:t>know already </a:t>
              </a:r>
              <a:r>
                <a:rPr lang="en-US" sz="1200" dirty="0">
                  <a:latin typeface="Futura-Condensed-Normal" pitchFamily="2" charset="0"/>
                  <a:cs typeface="Futura Condensed"/>
                </a:rPr>
                <a:t>and </a:t>
              </a:r>
              <a:r>
                <a:rPr lang="en-US" sz="1200" dirty="0" smtClean="0">
                  <a:latin typeface="Futura-Condensed-Normal" pitchFamily="2" charset="0"/>
                  <a:cs typeface="Futura Condensed"/>
                </a:rPr>
                <a:t>what they want </a:t>
              </a:r>
              <a:r>
                <a:rPr lang="en-US" sz="1200" dirty="0">
                  <a:latin typeface="Futura-Condensed-Normal" pitchFamily="2" charset="0"/>
                  <a:cs typeface="Futura Condensed"/>
                </a:rPr>
                <a:t>to </a:t>
              </a:r>
              <a:r>
                <a:rPr lang="en-US" sz="1200" dirty="0" smtClean="0">
                  <a:latin typeface="Futura-Condensed-Normal" pitchFamily="2" charset="0"/>
                  <a:cs typeface="Futura Condensed"/>
                </a:rPr>
                <a:t>know next about </a:t>
              </a:r>
              <a:r>
                <a:rPr lang="en-US" sz="1200" dirty="0">
                  <a:latin typeface="Futura-Condensed-Normal" pitchFamily="2" charset="0"/>
                  <a:cs typeface="Futura Condensed"/>
                </a:rPr>
                <a:t>Scratch and creative </a:t>
              </a:r>
              <a:r>
                <a:rPr lang="en-US" sz="1200" dirty="0" smtClean="0">
                  <a:latin typeface="Futura-Condensed-Normal" pitchFamily="2" charset="0"/>
                  <a:cs typeface="Futura Condensed"/>
                </a:rPr>
                <a:t>computing. Guide students in answering the first two reflection prompts in their design journals or using the Know Want Learn self-assessment worksheet. Next, give students time to pursue learning interests from their “What do you want to know?” responses. Finally, have students respond to the third and fourth reflection prompts in their design journals or using the Know Want Learn worksheet.</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Help students share their reflections and learning interests with one another. We recommend peer </a:t>
              </a:r>
              <a:r>
                <a:rPr lang="en-US" sz="1200" dirty="0">
                  <a:latin typeface="Futura-Condensed-Normal" pitchFamily="2" charset="0"/>
                  <a:cs typeface="Futura Condensed"/>
                </a:rPr>
                <a:t>i</a:t>
              </a:r>
              <a:r>
                <a:rPr lang="en-US" sz="1200" dirty="0" smtClean="0">
                  <a:latin typeface="Futura-Condensed-Normal" pitchFamily="2" charset="0"/>
                  <a:cs typeface="Futura Condensed"/>
                </a:rPr>
                <a:t>nterviews: divide students into pairs and have them take turns interviewing one another about their processes of reflection, self-assessment, and research.</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14625" y="795405"/>
            <a:ext cx="2999848" cy="1231106"/>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r</a:t>
            </a:r>
            <a:r>
              <a:rPr lang="en-US" sz="1200" dirty="0" smtClean="0">
                <a:latin typeface="Futura-Condensed-Normal" pitchFamily="2" charset="0"/>
                <a:cs typeface="Futura Condensed"/>
              </a:rPr>
              <a:t>eflect on past projects and experiences</a:t>
            </a:r>
          </a:p>
          <a:p>
            <a:pPr marL="171450" indent="-171450">
              <a:buFont typeface="Lucida Grande"/>
              <a:buChar char="+"/>
            </a:pPr>
            <a:r>
              <a:rPr lang="en-US" sz="1200" dirty="0">
                <a:latin typeface="Futura-Condensed-Normal" pitchFamily="2" charset="0"/>
                <a:cs typeface="Futura Condensed"/>
              </a:rPr>
              <a:t>s</a:t>
            </a:r>
            <a:r>
              <a:rPr lang="en-US" sz="1200" dirty="0" smtClean="0">
                <a:latin typeface="Futura-Condensed-Normal" pitchFamily="2" charset="0"/>
                <a:cs typeface="Futura Condensed"/>
              </a:rPr>
              <a:t>elf-assess current knowledge and learning goals</a:t>
            </a:r>
          </a:p>
          <a:p>
            <a:pPr marL="171450" indent="-171450">
              <a:buFont typeface="Lucida Grande"/>
              <a:buChar char="+"/>
            </a:pPr>
            <a:r>
              <a:rPr lang="en-US" sz="1200" dirty="0" smtClean="0">
                <a:latin typeface="Futura-Condensed-Normal" pitchFamily="2" charset="0"/>
                <a:cs typeface="Futura Condensed"/>
              </a:rPr>
              <a:t>pursue personal learning interests in a self-directed research activity</a:t>
            </a:r>
          </a:p>
        </p:txBody>
      </p:sp>
      <p:grpSp>
        <p:nvGrpSpPr>
          <p:cNvPr id="2" name="Group 1"/>
          <p:cNvGrpSpPr/>
          <p:nvPr/>
        </p:nvGrpSpPr>
        <p:grpSpPr>
          <a:xfrm>
            <a:off x="4007796" y="2830659"/>
            <a:ext cx="3307404" cy="1882939"/>
            <a:chOff x="4007796" y="2830659"/>
            <a:chExt cx="3307404" cy="1882939"/>
          </a:xfrm>
        </p:grpSpPr>
        <p:sp>
          <p:nvSpPr>
            <p:cNvPr id="18" name="TextBox 17"/>
            <p:cNvSpPr txBox="1"/>
            <p:nvPr/>
          </p:nvSpPr>
          <p:spPr>
            <a:xfrm>
              <a:off x="4104914" y="3328603"/>
              <a:ext cx="3117152" cy="138499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Know Want Learn </a:t>
              </a:r>
              <a:r>
                <a:rPr lang="en-US" sz="1200" dirty="0">
                  <a:latin typeface="Futura-Condensed-Normal" pitchFamily="2" charset="0"/>
                  <a:cs typeface="Futura Condensed"/>
                </a:rPr>
                <a:t>w</a:t>
              </a:r>
              <a:r>
                <a:rPr lang="en-US" sz="1200" dirty="0" smtClean="0">
                  <a:latin typeface="Futura-Condensed-Normal" pitchFamily="2" charset="0"/>
                  <a:cs typeface="Futura Condensed"/>
                </a:rPr>
                <a:t>orksheet</a:t>
              </a:r>
            </a:p>
            <a:p>
              <a:pPr marL="171450" indent="-171450">
                <a:buFont typeface="Wingdings" charset="2"/>
                <a:buChar char="q"/>
              </a:pPr>
              <a:r>
                <a:rPr lang="en-US" sz="1200" dirty="0">
                  <a:latin typeface="Futura-Condensed-Normal" pitchFamily="2" charset="0"/>
                  <a:cs typeface="Futura Condensed"/>
                </a:rPr>
                <a:t>Scratch </a:t>
              </a:r>
              <a:r>
                <a:rPr lang="en-US" sz="1200" dirty="0" smtClean="0">
                  <a:latin typeface="Futura-Condensed-Normal" pitchFamily="2" charset="0"/>
                  <a:cs typeface="Futura Condensed"/>
                </a:rPr>
                <a:t>Wiki</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http://wiki.scratch.mit.edu</a:t>
              </a:r>
            </a:p>
            <a:p>
              <a:pPr marL="171450" indent="-171450">
                <a:buFont typeface="Wingdings" charset="2"/>
                <a:buChar char="q"/>
              </a:pPr>
              <a:r>
                <a:rPr lang="en-US" sz="1200" dirty="0" smtClean="0">
                  <a:latin typeface="Futura-Condensed-Normal" pitchFamily="2" charset="0"/>
                  <a:cs typeface="Futura Condensed"/>
                </a:rPr>
                <a:t>Scratch </a:t>
              </a:r>
              <a:r>
                <a:rPr lang="en-US" sz="1200" dirty="0">
                  <a:latin typeface="Futura-Condensed-Normal" pitchFamily="2" charset="0"/>
                  <a:cs typeface="Futura Condensed"/>
                </a:rPr>
                <a:t>Discussion </a:t>
              </a:r>
              <a:r>
                <a:rPr lang="en-US" sz="1200" dirty="0" smtClean="0">
                  <a:latin typeface="Futura-Condensed-Normal" pitchFamily="2" charset="0"/>
                  <a:cs typeface="Futura Condensed"/>
                </a:rPr>
                <a:t>Forums</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://scratch.mit.edu/</a:t>
              </a:r>
              <a:r>
                <a:rPr lang="en-US" sz="1200" dirty="0" smtClean="0">
                  <a:latin typeface="Futura-Condensed-Normal" pitchFamily="2" charset="0"/>
                  <a:cs typeface="Futura Condensed"/>
                </a:rPr>
                <a:t>discuss</a:t>
              </a:r>
            </a:p>
            <a:p>
              <a:pPr marL="171450" indent="-171450">
                <a:buFont typeface="Wingdings" charset="2"/>
                <a:buChar char="q"/>
              </a:pPr>
              <a:r>
                <a:rPr lang="en-US" sz="1200" dirty="0">
                  <a:latin typeface="Futura-Condensed-Normal" pitchFamily="2" charset="0"/>
                  <a:cs typeface="Futura Condensed"/>
                </a:rPr>
                <a:t>Scratch </a:t>
              </a:r>
              <a:r>
                <a:rPr lang="en-US" sz="1200" dirty="0" smtClean="0">
                  <a:latin typeface="Futura-Condensed-Normal" pitchFamily="2" charset="0"/>
                  <a:cs typeface="Futura Condensed"/>
                </a:rPr>
                <a:t>FAQ</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/help/</a:t>
              </a:r>
              <a:r>
                <a:rPr lang="en-US" sz="1200" dirty="0" err="1" smtClean="0">
                  <a:latin typeface="Futura-Condensed-Normal" pitchFamily="2" charset="0"/>
                  <a:cs typeface="Futura Condensed"/>
                </a:rPr>
                <a:t>faq</a:t>
              </a:r>
              <a:endParaRPr lang="en-US" sz="1200" dirty="0" smtClean="0">
                <a:latin typeface="Futura-Condensed-Normal" pitchFamily="2" charset="0"/>
                <a:cs typeface="Futura Condensed"/>
              </a:endParaRP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4830879"/>
            <a:ext cx="3307404" cy="1511490"/>
            <a:chOff x="3992282" y="2832776"/>
            <a:chExt cx="3307404" cy="1511490"/>
          </a:xfrm>
        </p:grpSpPr>
        <p:sp>
          <p:nvSpPr>
            <p:cNvPr id="84" name="TextBox 83"/>
            <p:cNvSpPr txBox="1"/>
            <p:nvPr/>
          </p:nvSpPr>
          <p:spPr>
            <a:xfrm>
              <a:off x="4089400"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do you know?</a:t>
              </a:r>
            </a:p>
            <a:p>
              <a:pPr marL="171450" indent="-171450">
                <a:buFont typeface="Lucida Grande"/>
                <a:buChar char="+"/>
              </a:pPr>
              <a:r>
                <a:rPr lang="en-US" sz="1200" dirty="0" smtClean="0">
                  <a:latin typeface="Futura-Condensed-Normal" pitchFamily="2" charset="0"/>
                  <a:cs typeface="Futura Condensed"/>
                </a:rPr>
                <a:t>What do you want to know?</a:t>
              </a:r>
            </a:p>
            <a:p>
              <a:pPr marL="171450" indent="-171450">
                <a:buFont typeface="Lucida Grande"/>
                <a:buChar char="+"/>
              </a:pPr>
              <a:r>
                <a:rPr lang="en-US" sz="1200" dirty="0" smtClean="0">
                  <a:latin typeface="Futura-Condensed-Normal" pitchFamily="2" charset="0"/>
                  <a:cs typeface="Futura Condensed"/>
                </a:rPr>
                <a:t>What did you learn?</a:t>
              </a:r>
            </a:p>
            <a:p>
              <a:pPr marL="171450" indent="-171450">
                <a:buFont typeface="Lucida Grande"/>
                <a:buChar char="+"/>
              </a:pPr>
              <a:r>
                <a:rPr lang="en-US" sz="1200" dirty="0" smtClean="0">
                  <a:latin typeface="Futura-Condensed-Normal" pitchFamily="2" charset="0"/>
                  <a:cs typeface="Futura Condensed"/>
                </a:rPr>
                <a:t>What were your </a:t>
              </a:r>
              <a:r>
                <a:rPr lang="en-US" sz="1200" dirty="0">
                  <a:latin typeface="Futura-Condensed-Normal" pitchFamily="2" charset="0"/>
                  <a:cs typeface="Futura Condensed"/>
                </a:rPr>
                <a:t>strategies for </a:t>
              </a:r>
              <a:r>
                <a:rPr lang="en-US" sz="1200" dirty="0" smtClean="0">
                  <a:latin typeface="Futura-Condensed-Normal" pitchFamily="2" charset="0"/>
                  <a:cs typeface="Futura Condensed"/>
                </a:rPr>
                <a:t>investigating what </a:t>
              </a:r>
              <a:r>
                <a:rPr lang="en-US" sz="1200" dirty="0">
                  <a:latin typeface="Futura-Condensed-Normal" pitchFamily="2" charset="0"/>
                  <a:cs typeface="Futura Condensed"/>
                </a:rPr>
                <a:t>you </a:t>
              </a:r>
              <a:r>
                <a:rPr lang="en-US" sz="1200" dirty="0" smtClean="0">
                  <a:latin typeface="Futura-Condensed-Normal" pitchFamily="2" charset="0"/>
                  <a:cs typeface="Futura Condensed"/>
                </a:rPr>
                <a:t>wanted to </a:t>
              </a:r>
              <a:r>
                <a:rPr lang="en-US" sz="1200" dirty="0">
                  <a:latin typeface="Futura-Condensed-Normal" pitchFamily="2" charset="0"/>
                  <a:cs typeface="Futura Condensed"/>
                </a:rPr>
                <a:t>know</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6467423"/>
            <a:ext cx="3307404" cy="957492"/>
            <a:chOff x="3992282" y="2832776"/>
            <a:chExt cx="3307404" cy="957492"/>
          </a:xfrm>
        </p:grpSpPr>
        <p:sp>
          <p:nvSpPr>
            <p:cNvPr id="88" name="TextBox 87"/>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Were students able to learn what they wanted to know? </a:t>
              </a:r>
            </a:p>
            <a:p>
              <a:pPr marL="171450" indent="-171450">
                <a:buFont typeface="Lucida Grande"/>
                <a:buChar char="+"/>
              </a:pPr>
              <a:r>
                <a:rPr lang="en-US" sz="1200" dirty="0" smtClean="0">
                  <a:latin typeface="Futura-Condensed-Normal" pitchFamily="2" charset="0"/>
                  <a:cs typeface="Futura Condensed"/>
                </a:rPr>
                <a:t>What strategies and resources did they employ?</a:t>
              </a:r>
              <a:endParaRPr lang="en-US" sz="1200" dirty="0">
                <a:latin typeface="Futura-Condensed-Normal" pitchFamily="2" charset="0"/>
                <a:cs typeface="Futura Condensed"/>
              </a:endParaRP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1300826" y="647673"/>
            <a:ext cx="2319297" cy="1261884"/>
          </a:xfrm>
          <a:prstGeom prst="rect">
            <a:avLst/>
          </a:prstGeom>
          <a:noFill/>
        </p:spPr>
        <p:txBody>
          <a:bodyPr wrap="square" rtlCol="0">
            <a:spAutoFit/>
          </a:bodyPr>
          <a:lstStyle/>
          <a:p>
            <a:r>
              <a:rPr lang="en-US" sz="3700" dirty="0" smtClean="0">
                <a:latin typeface="Futura-Condensed-Normal" pitchFamily="2" charset="0"/>
                <a:cs typeface="Futura Condensed"/>
              </a:rPr>
              <a:t>KNOW WANT </a:t>
            </a:r>
            <a:br>
              <a:rPr lang="en-US" sz="3700" dirty="0" smtClean="0">
                <a:latin typeface="Futura-Condensed-Normal" pitchFamily="2" charset="0"/>
                <a:cs typeface="Futura Condensed"/>
              </a:rPr>
            </a:br>
            <a:r>
              <a:rPr lang="en-US" sz="3700" dirty="0" smtClean="0">
                <a:latin typeface="Futura-Condensed-Normal" pitchFamily="2" charset="0"/>
                <a:cs typeface="Futura Condensed"/>
              </a:rPr>
              <a:t>LEARN</a:t>
            </a:r>
          </a:p>
        </p:txBody>
      </p:sp>
      <p:sp>
        <p:nvSpPr>
          <p:cNvPr id="52" name="TextBox 51"/>
          <p:cNvSpPr txBox="1"/>
          <p:nvPr/>
        </p:nvSpPr>
        <p:spPr>
          <a:xfrm>
            <a:off x="2527923"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54" name="Picture 53"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6475" y="1752620"/>
            <a:ext cx="329184" cy="329184"/>
          </a:xfrm>
          <a:prstGeom prst="rect">
            <a:avLst/>
          </a:prstGeom>
        </p:spPr>
      </p:pic>
      <p:grpSp>
        <p:nvGrpSpPr>
          <p:cNvPr id="76" name="Group 75"/>
          <p:cNvGrpSpPr/>
          <p:nvPr/>
        </p:nvGrpSpPr>
        <p:grpSpPr>
          <a:xfrm>
            <a:off x="3661944" y="794340"/>
            <a:ext cx="442062" cy="1123360"/>
            <a:chOff x="2853673" y="794340"/>
            <a:chExt cx="442062" cy="1123360"/>
          </a:xfrm>
        </p:grpSpPr>
        <p:cxnSp>
          <p:nvCxnSpPr>
            <p:cNvPr id="77" name="Straight Connector 76"/>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1" name="Group 80"/>
          <p:cNvGrpSpPr/>
          <p:nvPr/>
        </p:nvGrpSpPr>
        <p:grpSpPr>
          <a:xfrm>
            <a:off x="457995" y="7630731"/>
            <a:ext cx="6857205" cy="352518"/>
            <a:chOff x="457995" y="7630731"/>
            <a:chExt cx="6857205" cy="352518"/>
          </a:xfrm>
        </p:grpSpPr>
        <p:sp>
          <p:nvSpPr>
            <p:cNvPr id="82" name="TextBox 81"/>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91" name="Straight Connector 90"/>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93" name="Straight Connector 92"/>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4104914" y="8217641"/>
            <a:ext cx="3117152" cy="1158779"/>
            <a:chOff x="3746748" y="8217641"/>
            <a:chExt cx="3475318" cy="1158779"/>
          </a:xfrm>
        </p:grpSpPr>
        <p:sp>
          <p:nvSpPr>
            <p:cNvPr id="95" name="TextBox 94"/>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96" name="Group 95"/>
            <p:cNvGrpSpPr/>
            <p:nvPr/>
          </p:nvGrpSpPr>
          <p:grpSpPr>
            <a:xfrm>
              <a:off x="4076948" y="8385986"/>
              <a:ext cx="3145118" cy="883399"/>
              <a:chOff x="3891832" y="8385983"/>
              <a:chExt cx="3321768" cy="883398"/>
            </a:xfrm>
          </p:grpSpPr>
          <p:cxnSp>
            <p:nvCxnSpPr>
              <p:cNvPr id="97" name="Straight Connector 96"/>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03" name="TextBox 102"/>
          <p:cNvSpPr txBox="1"/>
          <p:nvPr/>
        </p:nvSpPr>
        <p:spPr>
          <a:xfrm>
            <a:off x="551129" y="8142739"/>
            <a:ext cx="3231204" cy="830997"/>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Help </a:t>
            </a:r>
            <a:r>
              <a:rPr lang="en-US" sz="1200" dirty="0">
                <a:latin typeface="Futura-Condensed-Normal" pitchFamily="2" charset="0"/>
                <a:cs typeface="Futura Condensed"/>
              </a:rPr>
              <a:t>students find and use other resources during their research such </a:t>
            </a:r>
            <a:r>
              <a:rPr lang="en-US" sz="1200" dirty="0" smtClean="0">
                <a:latin typeface="Futura-Condensed-Normal" pitchFamily="2" charset="0"/>
                <a:cs typeface="Futura Condensed"/>
              </a:rPr>
              <a:t>as </a:t>
            </a:r>
            <a:r>
              <a:rPr lang="en-US" sz="1200" dirty="0">
                <a:latin typeface="Futura-Condensed-Normal" pitchFamily="2" charset="0"/>
                <a:cs typeface="Futura Condensed"/>
              </a:rPr>
              <a:t>leveraging knowledgeable peers, posing questions to family members and friends, or posting a question in the Scratch discussion forums.</a:t>
            </a:r>
          </a:p>
        </p:txBody>
      </p:sp>
      <p:grpSp>
        <p:nvGrpSpPr>
          <p:cNvPr id="6" name="Group 5"/>
          <p:cNvGrpSpPr/>
          <p:nvPr/>
        </p:nvGrpSpPr>
        <p:grpSpPr>
          <a:xfrm>
            <a:off x="551130" y="0"/>
            <a:ext cx="493776" cy="2791968"/>
            <a:chOff x="551130" y="0"/>
            <a:chExt cx="493776" cy="2791968"/>
          </a:xfrm>
        </p:grpSpPr>
        <p:pic>
          <p:nvPicPr>
            <p:cNvPr id="5" name="Picture 4" descr="Unit5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46" name="TextBox 45"/>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5  ACTIVITY</a:t>
              </a:r>
              <a:endParaRPr lang="en-US" sz="2400" dirty="0">
                <a:solidFill>
                  <a:schemeClr val="bg1"/>
                </a:solidFill>
                <a:latin typeface="Futura-Condensed-Normal" pitchFamily="2" charset="0"/>
                <a:cs typeface="Futura Condensed"/>
              </a:endParaRPr>
            </a:p>
          </p:txBody>
        </p:sp>
      </p:grpSp>
      <p:sp>
        <p:nvSpPr>
          <p:cNvPr id="47" name="Isosceles Triangle 46"/>
          <p:cNvSpPr/>
          <p:nvPr/>
        </p:nvSpPr>
        <p:spPr>
          <a:xfrm>
            <a:off x="551130" y="2542158"/>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92</a:t>
            </a:r>
            <a:endParaRPr lang="en-US" dirty="0">
              <a:latin typeface="Futura-Condensed-Normal" pitchFamily="2" charset="0"/>
            </a:endParaRPr>
          </a:p>
        </p:txBody>
      </p:sp>
    </p:spTree>
    <p:extLst>
      <p:ext uri="{BB962C8B-B14F-4D97-AF65-F5344CB8AC3E}">
        <p14:creationId xmlns:p14="http://schemas.microsoft.com/office/powerpoint/2010/main" xmlns="" val="727781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33271" y="904105"/>
            <a:ext cx="4526266" cy="346249"/>
          </a:xfrm>
          <a:prstGeom prst="rect">
            <a:avLst/>
          </a:prstGeom>
          <a:noFill/>
          <a:ln w="6350" cmpd="sng">
            <a:solidFill>
              <a:schemeClr val="tx1"/>
            </a:solidFill>
            <a:prstDash val="dash"/>
          </a:ln>
        </p:spPr>
        <p:txBody>
          <a:bodyPr wrap="square" tIns="91440" bIns="91440" rtlCol="0" anchor="ctr" anchorCtr="0">
            <a:spAutoFit/>
          </a:bodyPr>
          <a:lstStyle/>
          <a:p>
            <a:pPr algn="ctr"/>
            <a:r>
              <a:rPr lang="en-US" sz="1050" dirty="0" smtClean="0">
                <a:latin typeface="Futura-Condensed-Normal" pitchFamily="2" charset="0"/>
                <a:cs typeface="Futura Condensed"/>
              </a:rPr>
              <a:t>NAME:    ____________________________________________________</a:t>
            </a:r>
          </a:p>
        </p:txBody>
      </p:sp>
      <p:sp>
        <p:nvSpPr>
          <p:cNvPr id="13" name="TextBox 12"/>
          <p:cNvSpPr txBox="1"/>
          <p:nvPr/>
        </p:nvSpPr>
        <p:spPr>
          <a:xfrm>
            <a:off x="2455556" y="1375495"/>
            <a:ext cx="4671407" cy="1015663"/>
          </a:xfrm>
          <a:prstGeom prst="rect">
            <a:avLst/>
          </a:prstGeom>
          <a:noFill/>
          <a:ln>
            <a:noFill/>
          </a:ln>
        </p:spPr>
        <p:txBody>
          <a:bodyPr wrap="square" rtlCol="0">
            <a:spAutoFit/>
          </a:bodyPr>
          <a:lstStyle/>
          <a:p>
            <a:pPr algn="just"/>
            <a:r>
              <a:rPr lang="en-US" sz="1200" dirty="0" smtClean="0">
                <a:latin typeface="Futura-Condensed-Normal" pitchFamily="2" charset="0"/>
                <a:cs typeface="Futura Condensed"/>
              </a:rPr>
              <a:t>What do you know about creative computing &amp; scratch? What do you want to know next? This activity is an opportunity for you to consider which areas of Scratch you feel comfortable navigating (What do I know?) and which areas you would like to explore further (What do I want to know?). Use different resources around you to investigate what you want to know, and then share your findings (What did I learn?).</a:t>
            </a:r>
            <a:endParaRPr lang="en-US" sz="1200" dirty="0">
              <a:latin typeface="Futura-Condensed-Normal" pitchFamily="2" charset="0"/>
              <a:cs typeface="Futura Condensed"/>
            </a:endParaRPr>
          </a:p>
        </p:txBody>
      </p:sp>
      <p:sp>
        <p:nvSpPr>
          <p:cNvPr id="11" name="TextBox 10"/>
          <p:cNvSpPr txBox="1"/>
          <p:nvPr/>
        </p:nvSpPr>
        <p:spPr>
          <a:xfrm>
            <a:off x="515544" y="7556500"/>
            <a:ext cx="2874286" cy="523220"/>
          </a:xfrm>
          <a:prstGeom prst="rect">
            <a:avLst/>
          </a:prstGeom>
          <a:noFill/>
        </p:spPr>
        <p:txBody>
          <a:bodyPr wrap="square" rtlCol="0">
            <a:spAutoFit/>
          </a:bodyPr>
          <a:lstStyle/>
          <a:p>
            <a:r>
              <a:rPr lang="en-US" sz="2800" dirty="0" smtClean="0">
                <a:solidFill>
                  <a:schemeClr val="bg1"/>
                </a:solidFill>
                <a:latin typeface="Futura-Condensed-Normal" pitchFamily="2" charset="0"/>
                <a:cs typeface="Futura Condensed"/>
              </a:rPr>
              <a:t>TIPS &amp; TRICKS</a:t>
            </a:r>
            <a:endParaRPr lang="en-US" sz="2800" dirty="0">
              <a:solidFill>
                <a:schemeClr val="bg1"/>
              </a:solidFill>
              <a:latin typeface="Futura-Condensed-Normal" pitchFamily="2" charset="0"/>
              <a:cs typeface="Futura Condensed"/>
            </a:endParaRPr>
          </a:p>
        </p:txBody>
      </p:sp>
      <p:grpSp>
        <p:nvGrpSpPr>
          <p:cNvPr id="2" name="Group 1"/>
          <p:cNvGrpSpPr/>
          <p:nvPr/>
        </p:nvGrpSpPr>
        <p:grpSpPr>
          <a:xfrm>
            <a:off x="-1" y="2437344"/>
            <a:ext cx="7303443" cy="568386"/>
            <a:chOff x="-1" y="2437344"/>
            <a:chExt cx="7303443" cy="568386"/>
          </a:xfrm>
        </p:grpSpPr>
        <p:sp>
          <p:nvSpPr>
            <p:cNvPr id="74" name="Rectangle 73"/>
            <p:cNvSpPr/>
            <p:nvPr/>
          </p:nvSpPr>
          <p:spPr>
            <a:xfrm flipH="1">
              <a:off x="-1" y="2437344"/>
              <a:ext cx="7303443" cy="568386"/>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5" name="TextBox 74"/>
            <p:cNvSpPr txBox="1"/>
            <p:nvPr/>
          </p:nvSpPr>
          <p:spPr>
            <a:xfrm flipH="1">
              <a:off x="457201" y="2489463"/>
              <a:ext cx="3402082"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WHAT DO I KNOW?</a:t>
              </a:r>
              <a:endParaRPr lang="en-US" sz="2400" dirty="0">
                <a:solidFill>
                  <a:schemeClr val="bg1"/>
                </a:solidFill>
                <a:latin typeface="Futura-Condensed-Normal" pitchFamily="2" charset="0"/>
                <a:cs typeface="Futura Condensed"/>
              </a:endParaRPr>
            </a:p>
          </p:txBody>
        </p:sp>
      </p:grpSp>
      <p:sp>
        <p:nvSpPr>
          <p:cNvPr id="76" name="Isosceles Triangle 75"/>
          <p:cNvSpPr/>
          <p:nvPr/>
        </p:nvSpPr>
        <p:spPr>
          <a:xfrm rot="16200000">
            <a:off x="6897298" y="2599584"/>
            <a:ext cx="568386"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21" name="TextBox 20"/>
          <p:cNvSpPr txBox="1"/>
          <p:nvPr/>
        </p:nvSpPr>
        <p:spPr>
          <a:xfrm flipH="1">
            <a:off x="457200" y="3046260"/>
            <a:ext cx="6187099" cy="261610"/>
          </a:xfrm>
          <a:prstGeom prst="rect">
            <a:avLst/>
          </a:prstGeom>
          <a:noFill/>
        </p:spPr>
        <p:txBody>
          <a:bodyPr wrap="square" rtlCol="0">
            <a:spAutoFit/>
          </a:bodyPr>
          <a:lstStyle/>
          <a:p>
            <a:pPr algn="just"/>
            <a:r>
              <a:rPr lang="en-US" sz="1100" dirty="0" smtClean="0">
                <a:latin typeface="Futura-Condensed-Normal" pitchFamily="2" charset="0"/>
                <a:cs typeface="Futura Condensed"/>
              </a:rPr>
              <a:t>Reflecting </a:t>
            </a:r>
            <a:r>
              <a:rPr lang="en-US" sz="1100" dirty="0">
                <a:latin typeface="Futura-Condensed-Normal" pitchFamily="2" charset="0"/>
                <a:cs typeface="Futura Condensed"/>
              </a:rPr>
              <a:t>on your </a:t>
            </a:r>
            <a:r>
              <a:rPr lang="en-US" sz="1100" dirty="0" smtClean="0">
                <a:latin typeface="Futura-Condensed-Normal" pitchFamily="2" charset="0"/>
                <a:cs typeface="Futura Condensed"/>
              </a:rPr>
              <a:t>design experiences </a:t>
            </a:r>
            <a:r>
              <a:rPr lang="en-US" sz="1100" dirty="0">
                <a:latin typeface="Futura-Condensed-Normal" pitchFamily="2" charset="0"/>
                <a:cs typeface="Futura Condensed"/>
              </a:rPr>
              <a:t>so </a:t>
            </a:r>
            <a:r>
              <a:rPr lang="en-US" sz="1100" dirty="0" smtClean="0">
                <a:latin typeface="Futura-Condensed-Normal" pitchFamily="2" charset="0"/>
                <a:cs typeface="Futura Condensed"/>
              </a:rPr>
              <a:t>far, write </a:t>
            </a:r>
            <a:r>
              <a:rPr lang="en-US" sz="1100" dirty="0">
                <a:latin typeface="Futura-Condensed-Normal" pitchFamily="2" charset="0"/>
                <a:cs typeface="Futura Condensed"/>
              </a:rPr>
              <a:t>down </a:t>
            </a:r>
            <a:r>
              <a:rPr lang="en-US" sz="1100" dirty="0" smtClean="0">
                <a:latin typeface="Futura-Condensed-Normal" pitchFamily="2" charset="0"/>
                <a:cs typeface="Futura Condensed"/>
              </a:rPr>
              <a:t>what you </a:t>
            </a:r>
            <a:r>
              <a:rPr lang="en-US" sz="1100" dirty="0">
                <a:latin typeface="Futura-Condensed-Normal" pitchFamily="2" charset="0"/>
                <a:cs typeface="Futura Condensed"/>
              </a:rPr>
              <a:t>know </a:t>
            </a:r>
            <a:r>
              <a:rPr lang="en-US" sz="1100" dirty="0" smtClean="0">
                <a:latin typeface="Futura-Condensed-Normal" pitchFamily="2" charset="0"/>
                <a:cs typeface="Futura Condensed"/>
              </a:rPr>
              <a:t>about Scratch and creative computing.</a:t>
            </a:r>
            <a:endParaRPr lang="en-US" sz="1100" dirty="0">
              <a:latin typeface="Futura-Condensed-Normal" pitchFamily="2" charset="0"/>
              <a:cs typeface="Futura Condensed"/>
            </a:endParaRPr>
          </a:p>
        </p:txBody>
      </p:sp>
      <p:grpSp>
        <p:nvGrpSpPr>
          <p:cNvPr id="3" name="Group 2"/>
          <p:cNvGrpSpPr/>
          <p:nvPr/>
        </p:nvGrpSpPr>
        <p:grpSpPr>
          <a:xfrm>
            <a:off x="-2" y="4854825"/>
            <a:ext cx="7316435" cy="568386"/>
            <a:chOff x="-2" y="4854825"/>
            <a:chExt cx="7316435" cy="568386"/>
          </a:xfrm>
        </p:grpSpPr>
        <p:grpSp>
          <p:nvGrpSpPr>
            <p:cNvPr id="18" name="Group 17"/>
            <p:cNvGrpSpPr/>
            <p:nvPr/>
          </p:nvGrpSpPr>
          <p:grpSpPr>
            <a:xfrm flipH="1">
              <a:off x="-2" y="4854825"/>
              <a:ext cx="7316435" cy="568386"/>
              <a:chOff x="622590" y="4885566"/>
              <a:chExt cx="8156693" cy="568386"/>
            </a:xfrm>
          </p:grpSpPr>
          <p:sp>
            <p:nvSpPr>
              <p:cNvPr id="55" name="Rectangle 54"/>
              <p:cNvSpPr/>
              <p:nvPr/>
            </p:nvSpPr>
            <p:spPr>
              <a:xfrm>
                <a:off x="622591" y="4885566"/>
                <a:ext cx="8156692" cy="568386"/>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6" name="Isosceles Triangle 55"/>
              <p:cNvSpPr/>
              <p:nvPr/>
            </p:nvSpPr>
            <p:spPr>
              <a:xfrm rot="5400000" flipH="1">
                <a:off x="460350" y="5047806"/>
                <a:ext cx="568386"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sp>
          <p:nvSpPr>
            <p:cNvPr id="93" name="TextBox 92"/>
            <p:cNvSpPr txBox="1"/>
            <p:nvPr/>
          </p:nvSpPr>
          <p:spPr>
            <a:xfrm flipH="1">
              <a:off x="457201" y="4906943"/>
              <a:ext cx="3402082"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WHAT DO I WANT TO KNOW?</a:t>
              </a:r>
              <a:endParaRPr lang="en-US" sz="2400" dirty="0">
                <a:solidFill>
                  <a:schemeClr val="bg1"/>
                </a:solidFill>
                <a:latin typeface="Futura-Condensed-Normal" pitchFamily="2" charset="0"/>
                <a:cs typeface="Futura Condensed"/>
              </a:endParaRPr>
            </a:p>
          </p:txBody>
        </p:sp>
      </p:grpSp>
      <p:sp>
        <p:nvSpPr>
          <p:cNvPr id="64" name="TextBox 63"/>
          <p:cNvSpPr txBox="1"/>
          <p:nvPr/>
        </p:nvSpPr>
        <p:spPr>
          <a:xfrm flipH="1">
            <a:off x="457200" y="5465713"/>
            <a:ext cx="6187099" cy="261610"/>
          </a:xfrm>
          <a:prstGeom prst="rect">
            <a:avLst/>
          </a:prstGeom>
          <a:noFill/>
        </p:spPr>
        <p:txBody>
          <a:bodyPr wrap="square" rtlCol="0">
            <a:spAutoFit/>
          </a:bodyPr>
          <a:lstStyle/>
          <a:p>
            <a:pPr algn="just"/>
            <a:r>
              <a:rPr lang="en-US" sz="1100" dirty="0" smtClean="0">
                <a:solidFill>
                  <a:srgbClr val="000000"/>
                </a:solidFill>
                <a:latin typeface="Futura-Condensed-Normal" pitchFamily="2" charset="0"/>
                <a:cs typeface="Futura Condensed"/>
              </a:rPr>
              <a:t>Based on your personal interests, </a:t>
            </a:r>
            <a:r>
              <a:rPr lang="en-US" sz="1100" dirty="0">
                <a:solidFill>
                  <a:srgbClr val="000000"/>
                </a:solidFill>
                <a:latin typeface="Futura-Condensed-Normal" pitchFamily="2" charset="0"/>
                <a:cs typeface="Futura Condensed"/>
              </a:rPr>
              <a:t>g</a:t>
            </a:r>
            <a:r>
              <a:rPr lang="en-US" sz="1100" dirty="0" smtClean="0">
                <a:solidFill>
                  <a:srgbClr val="000000"/>
                </a:solidFill>
                <a:latin typeface="Futura-Condensed-Normal" pitchFamily="2" charset="0"/>
                <a:cs typeface="Futura Condensed"/>
              </a:rPr>
              <a:t>enerate a list of things you want to find out more about or discover next.</a:t>
            </a:r>
            <a:endParaRPr lang="en-US" sz="1100" dirty="0">
              <a:solidFill>
                <a:srgbClr val="000000"/>
              </a:solidFill>
              <a:latin typeface="Futura-Condensed-Normal" pitchFamily="2" charset="0"/>
              <a:cs typeface="Futura Condensed"/>
            </a:endParaRPr>
          </a:p>
        </p:txBody>
      </p:sp>
      <p:sp>
        <p:nvSpPr>
          <p:cNvPr id="67" name="TextBox 66"/>
          <p:cNvSpPr txBox="1"/>
          <p:nvPr/>
        </p:nvSpPr>
        <p:spPr>
          <a:xfrm flipH="1">
            <a:off x="457200" y="7882549"/>
            <a:ext cx="6187099" cy="261610"/>
          </a:xfrm>
          <a:prstGeom prst="rect">
            <a:avLst/>
          </a:prstGeom>
          <a:noFill/>
        </p:spPr>
        <p:txBody>
          <a:bodyPr wrap="square" rtlCol="0">
            <a:spAutoFit/>
          </a:bodyPr>
          <a:lstStyle/>
          <a:p>
            <a:pPr algn="just"/>
            <a:r>
              <a:rPr lang="en-US" sz="1100" dirty="0" smtClean="0">
                <a:solidFill>
                  <a:srgbClr val="000000"/>
                </a:solidFill>
                <a:latin typeface="Futura-Condensed-Normal" pitchFamily="2" charset="0"/>
                <a:cs typeface="Futura Condensed"/>
              </a:rPr>
              <a:t>Gather resources to investigate items from the list you created above, and then share what you learned from your research.</a:t>
            </a:r>
            <a:endParaRPr lang="en-US" sz="1100" dirty="0">
              <a:solidFill>
                <a:srgbClr val="000000"/>
              </a:solidFill>
              <a:latin typeface="Futura-Condensed-Normal" pitchFamily="2" charset="0"/>
            </a:endParaRPr>
          </a:p>
        </p:txBody>
      </p:sp>
      <p:sp>
        <p:nvSpPr>
          <p:cNvPr id="27" name="TextBox 26"/>
          <p:cNvSpPr txBox="1"/>
          <p:nvPr/>
        </p:nvSpPr>
        <p:spPr>
          <a:xfrm>
            <a:off x="457995" y="647673"/>
            <a:ext cx="2319297" cy="1261884"/>
          </a:xfrm>
          <a:prstGeom prst="rect">
            <a:avLst/>
          </a:prstGeom>
          <a:noFill/>
        </p:spPr>
        <p:txBody>
          <a:bodyPr wrap="square" rtlCol="0">
            <a:spAutoFit/>
          </a:bodyPr>
          <a:lstStyle/>
          <a:p>
            <a:r>
              <a:rPr lang="en-US" sz="3700" dirty="0" smtClean="0">
                <a:latin typeface="Futura-Condensed-Normal" pitchFamily="2" charset="0"/>
                <a:cs typeface="Futura Condensed"/>
              </a:rPr>
              <a:t>KNOW WANT </a:t>
            </a:r>
            <a:br>
              <a:rPr lang="en-US" sz="3700" dirty="0" smtClean="0">
                <a:latin typeface="Futura-Condensed-Normal" pitchFamily="2" charset="0"/>
                <a:cs typeface="Futura Condensed"/>
              </a:rPr>
            </a:br>
            <a:r>
              <a:rPr lang="en-US" sz="3700" dirty="0" smtClean="0">
                <a:latin typeface="Futura-Condensed-Normal" pitchFamily="2" charset="0"/>
                <a:cs typeface="Futura Condensed"/>
              </a:rPr>
              <a:t>LEARN</a:t>
            </a:r>
          </a:p>
        </p:txBody>
      </p:sp>
      <p:grpSp>
        <p:nvGrpSpPr>
          <p:cNvPr id="5" name="Group 4"/>
          <p:cNvGrpSpPr/>
          <p:nvPr/>
        </p:nvGrpSpPr>
        <p:grpSpPr>
          <a:xfrm>
            <a:off x="-1" y="7272307"/>
            <a:ext cx="7316435" cy="568386"/>
            <a:chOff x="201065" y="6598957"/>
            <a:chExt cx="7316435" cy="568386"/>
          </a:xfrm>
        </p:grpSpPr>
        <p:grpSp>
          <p:nvGrpSpPr>
            <p:cNvPr id="29" name="Group 28"/>
            <p:cNvGrpSpPr/>
            <p:nvPr/>
          </p:nvGrpSpPr>
          <p:grpSpPr>
            <a:xfrm flipH="1">
              <a:off x="201065" y="6598957"/>
              <a:ext cx="7316435" cy="568386"/>
              <a:chOff x="622590" y="4885566"/>
              <a:chExt cx="8156693" cy="568386"/>
            </a:xfrm>
          </p:grpSpPr>
          <p:sp>
            <p:nvSpPr>
              <p:cNvPr id="31" name="Rectangle 30"/>
              <p:cNvSpPr/>
              <p:nvPr/>
            </p:nvSpPr>
            <p:spPr>
              <a:xfrm>
                <a:off x="622591" y="4885566"/>
                <a:ext cx="8156692" cy="568386"/>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2" name="Isosceles Triangle 31"/>
              <p:cNvSpPr/>
              <p:nvPr/>
            </p:nvSpPr>
            <p:spPr>
              <a:xfrm rot="5400000" flipH="1">
                <a:off x="460350" y="5047806"/>
                <a:ext cx="568386"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sp>
          <p:nvSpPr>
            <p:cNvPr id="30" name="TextBox 29"/>
            <p:cNvSpPr txBox="1"/>
            <p:nvPr/>
          </p:nvSpPr>
          <p:spPr>
            <a:xfrm flipH="1">
              <a:off x="658268" y="6651075"/>
              <a:ext cx="3402082"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WHAT DID I LEARN?</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319029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07624" y="595840"/>
            <a:ext cx="2815942" cy="677108"/>
          </a:xfrm>
          <a:prstGeom prst="rect">
            <a:avLst/>
          </a:prstGeom>
          <a:noFill/>
        </p:spPr>
        <p:txBody>
          <a:bodyPr wrap="square" rtlCol="0">
            <a:spAutoFit/>
          </a:bodyPr>
          <a:lstStyle/>
          <a:p>
            <a:r>
              <a:rPr lang="en-US" sz="3800" dirty="0" smtClean="0">
                <a:latin typeface="Futura-Condensed-Normal" pitchFamily="2" charset="0"/>
                <a:cs typeface="Futura Condensed"/>
              </a:rPr>
              <a:t>ROUND TWO</a:t>
            </a:r>
          </a:p>
        </p:txBody>
      </p:sp>
      <p:sp>
        <p:nvSpPr>
          <p:cNvPr id="10" name="TextBox 9"/>
          <p:cNvSpPr txBox="1"/>
          <p:nvPr/>
        </p:nvSpPr>
        <p:spPr>
          <a:xfrm>
            <a:off x="4222218" y="795405"/>
            <a:ext cx="2999848" cy="1046440"/>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h</a:t>
            </a:r>
            <a:r>
              <a:rPr lang="en-US" sz="1200" dirty="0" smtClean="0">
                <a:latin typeface="Futura-Condensed-Normal" pitchFamily="2" charset="0"/>
                <a:cs typeface="Futura Condensed"/>
              </a:rPr>
              <a:t>ave the opportunity to create a self-remix of past work or spend time on a unit activity that was previously skipped or not completed</a:t>
            </a:r>
          </a:p>
        </p:txBody>
      </p:sp>
      <p:grpSp>
        <p:nvGrpSpPr>
          <p:cNvPr id="22" name="Group 21"/>
          <p:cNvGrpSpPr/>
          <p:nvPr/>
        </p:nvGrpSpPr>
        <p:grpSpPr>
          <a:xfrm>
            <a:off x="4007796" y="2832776"/>
            <a:ext cx="3307404" cy="772826"/>
            <a:chOff x="3992282" y="2832776"/>
            <a:chExt cx="3307404" cy="772826"/>
          </a:xfrm>
        </p:grpSpPr>
        <p:sp>
          <p:nvSpPr>
            <p:cNvPr id="18" name="TextBox 17"/>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Units 0-5 handouts</a:t>
              </a: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721765"/>
            <a:ext cx="3307404" cy="957492"/>
            <a:chOff x="3992282" y="2832776"/>
            <a:chExt cx="3307404" cy="957492"/>
          </a:xfrm>
        </p:grpSpPr>
        <p:sp>
          <p:nvSpPr>
            <p:cNvPr id="60" name="TextBox 59"/>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Why did you choose that project or activity to work on?</a:t>
              </a:r>
            </a:p>
            <a:p>
              <a:pPr marL="171450" indent="-171450">
                <a:buFont typeface="Lucida Grande"/>
                <a:buChar char="+"/>
              </a:pPr>
              <a:r>
                <a:rPr lang="en-US" sz="1200" dirty="0" smtClean="0">
                  <a:latin typeface="Futura-Condensed-Normal" pitchFamily="2" charset="0"/>
                  <a:cs typeface="Futura Condensed"/>
                </a:rPr>
                <a:t>What would you do if you had more time?</a:t>
              </a: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4788541"/>
            <a:ext cx="3307404" cy="1142158"/>
            <a:chOff x="3992282" y="2832776"/>
            <a:chExt cx="3307404" cy="1142158"/>
          </a:xfrm>
        </p:grpSpPr>
        <p:sp>
          <p:nvSpPr>
            <p:cNvPr id="64" name="TextBox 63"/>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Did students create self-remixes or work on activities?</a:t>
              </a:r>
            </a:p>
            <a:p>
              <a:pPr marL="171450" indent="-171450">
                <a:buFont typeface="Lucida Grande"/>
                <a:buChar char="+"/>
              </a:pPr>
              <a:r>
                <a:rPr lang="en-US" sz="1200" dirty="0" smtClean="0">
                  <a:latin typeface="Futura-Condensed-Normal" pitchFamily="2" charset="0"/>
                  <a:cs typeface="Futura Condensed"/>
                </a:rPr>
                <a:t>What did you learn about your students’ interests?</a:t>
              </a:r>
            </a:p>
            <a:p>
              <a:pPr marL="171450" indent="-171450">
                <a:buFont typeface="Lucida Grande"/>
                <a:buChar char="+"/>
              </a:pPr>
              <a:r>
                <a:rPr lang="en-US" sz="1200" dirty="0" smtClean="0">
                  <a:latin typeface="Futura-Condensed-Normal" pitchFamily="2" charset="0"/>
                  <a:cs typeface="Futura Condensed"/>
                </a:rPr>
                <a:t>What further support might your students need?</a:t>
              </a:r>
              <a:endParaRPr lang="en-US" sz="1200" dirty="0">
                <a:latin typeface="Futura-Condensed-Normal" pitchFamily="2" charset="0"/>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2" name="TextBox 51"/>
          <p:cNvSpPr txBox="1"/>
          <p:nvPr/>
        </p:nvSpPr>
        <p:spPr>
          <a:xfrm>
            <a:off x="2535516" y="169242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45–60 MINUTES</a:t>
            </a:r>
          </a:p>
        </p:txBody>
      </p:sp>
      <p:pic>
        <p:nvPicPr>
          <p:cNvPr id="53" name="Picture 52" descr="clock1.png"/>
          <p:cNvPicPr>
            <a:picLocks noChangeAspect="1"/>
          </p:cNvPicPr>
          <p:nvPr/>
        </p:nvPicPr>
        <p:blipFill rotWithShape="1">
          <a:blip r:embed="rId3">
            <a:extLst>
              <a:ext uri="{28A0092B-C50C-407E-A947-70E740481C1C}">
                <a14:useLocalDpi xmlns:a14="http://schemas.microsoft.com/office/drawing/2010/main" xmlns="" val="0"/>
              </a:ext>
            </a:extLst>
          </a:blip>
          <a:srcRect t="17500"/>
          <a:stretch/>
        </p:blipFill>
        <p:spPr>
          <a:xfrm>
            <a:off x="2278506" y="1808284"/>
            <a:ext cx="324746" cy="267915"/>
          </a:xfrm>
          <a:prstGeom prst="rect">
            <a:avLst/>
          </a:prstGeom>
        </p:spPr>
      </p:pic>
      <p:grpSp>
        <p:nvGrpSpPr>
          <p:cNvPr id="68" name="Group 67"/>
          <p:cNvGrpSpPr/>
          <p:nvPr/>
        </p:nvGrpSpPr>
        <p:grpSpPr>
          <a:xfrm>
            <a:off x="3669537" y="794340"/>
            <a:ext cx="442062" cy="1123360"/>
            <a:chOff x="2853673" y="794340"/>
            <a:chExt cx="442062" cy="1123360"/>
          </a:xfrm>
        </p:grpSpPr>
        <p:cxnSp>
          <p:nvCxnSpPr>
            <p:cNvPr id="70" name="Straight Connector 69"/>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457995" y="2830659"/>
            <a:ext cx="3323543" cy="3267933"/>
            <a:chOff x="457995" y="2830659"/>
            <a:chExt cx="3323543" cy="3267933"/>
          </a:xfrm>
        </p:grpSpPr>
        <p:grpSp>
          <p:nvGrpSpPr>
            <p:cNvPr id="32" name="Group 31"/>
            <p:cNvGrpSpPr/>
            <p:nvPr/>
          </p:nvGrpSpPr>
          <p:grpSpPr>
            <a:xfrm>
              <a:off x="550334" y="3163625"/>
              <a:ext cx="3231204" cy="2934967"/>
              <a:chOff x="515544" y="3163625"/>
              <a:chExt cx="3231204" cy="2934967"/>
            </a:xfrm>
          </p:grpSpPr>
          <p:sp>
            <p:nvSpPr>
              <p:cNvPr id="14" name="TextBox 13"/>
              <p:cNvSpPr txBox="1"/>
              <p:nvPr/>
            </p:nvSpPr>
            <p:spPr>
              <a:xfrm>
                <a:off x="515544" y="3328603"/>
                <a:ext cx="3231204" cy="2769989"/>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Optionally, have the activity handouts from Units 0-5 available to guide students.</a:t>
                </a:r>
              </a:p>
              <a:p>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Give </a:t>
                </a:r>
                <a:r>
                  <a:rPr lang="en-US" sz="1200" spc="-20" dirty="0">
                    <a:latin typeface="Futura-Condensed-Normal" pitchFamily="2" charset="0"/>
                    <a:cs typeface="Futura Condensed"/>
                  </a:rPr>
                  <a:t>students </a:t>
                </a:r>
                <a:r>
                  <a:rPr lang="en-US" sz="1200" spc="-20" dirty="0" smtClean="0">
                    <a:latin typeface="Futura-Condensed-Normal" pitchFamily="2" charset="0"/>
                    <a:cs typeface="Futura Condensed"/>
                  </a:rPr>
                  <a:t>self-directed time to</a:t>
                </a:r>
                <a:r>
                  <a:rPr lang="en-US" sz="1200" spc="-20" dirty="0">
                    <a:latin typeface="Futura-Condensed-Normal" pitchFamily="2" charset="0"/>
                    <a:cs typeface="Futura Condensed"/>
                  </a:rPr>
                  <a:t>:</a:t>
                </a:r>
                <a:br>
                  <a:rPr lang="en-US" sz="1200" spc="-20" dirty="0">
                    <a:latin typeface="Futura-Condensed-Normal" pitchFamily="2" charset="0"/>
                    <a:cs typeface="Futura Condensed"/>
                  </a:rPr>
                </a:br>
                <a:r>
                  <a:rPr lang="en-US" sz="1200" spc="-20" dirty="0">
                    <a:latin typeface="Futura-Condensed-Normal" pitchFamily="2" charset="0"/>
                    <a:cs typeface="Futura Condensed"/>
                  </a:rPr>
                  <a:t>1. </a:t>
                </a:r>
                <a:r>
                  <a:rPr lang="en-US" sz="1200" spc="-20" dirty="0" smtClean="0">
                    <a:latin typeface="Futura-Condensed-Normal" pitchFamily="2" charset="0"/>
                    <a:cs typeface="Futura Condensed"/>
                  </a:rPr>
                  <a:t>reimagine or extend a </a:t>
                </a:r>
                <a:r>
                  <a:rPr lang="en-US" sz="1200" spc="-20" dirty="0">
                    <a:latin typeface="Futura-Condensed-Normal" pitchFamily="2" charset="0"/>
                    <a:cs typeface="Futura Condensed"/>
                  </a:rPr>
                  <a:t>past </a:t>
                </a:r>
                <a:r>
                  <a:rPr lang="en-US" sz="1200" spc="-20" dirty="0" smtClean="0">
                    <a:latin typeface="Futura-Condensed-Normal" pitchFamily="2" charset="0"/>
                    <a:cs typeface="Futura Condensed"/>
                  </a:rPr>
                  <a:t>project by creating a self-remix: a remix of one’s own project.</a:t>
                </a:r>
                <a:br>
                  <a:rPr lang="en-US" sz="1200" spc="-20" dirty="0" smtClean="0">
                    <a:latin typeface="Futura-Condensed-Normal" pitchFamily="2" charset="0"/>
                    <a:cs typeface="Futura Condensed"/>
                  </a:rPr>
                </a:br>
                <a:r>
                  <a:rPr lang="en-US" sz="1200" spc="-20" dirty="0" smtClean="0">
                    <a:latin typeface="Futura-Condensed-Normal" pitchFamily="2" charset="0"/>
                    <a:cs typeface="Futura Condensed"/>
                  </a:rPr>
                  <a:t>2</a:t>
                </a:r>
                <a:r>
                  <a:rPr lang="en-US" sz="1200" spc="-20" dirty="0">
                    <a:latin typeface="Futura-Condensed-Normal" pitchFamily="2" charset="0"/>
                    <a:cs typeface="Futura Condensed"/>
                  </a:rPr>
                  <a:t>. </a:t>
                </a:r>
                <a:r>
                  <a:rPr lang="en-US" sz="1200" spc="-20" dirty="0" smtClean="0">
                    <a:latin typeface="Futura-Condensed-Normal" pitchFamily="2" charset="0"/>
                    <a:cs typeface="Futura Condensed"/>
                  </a:rPr>
                  <a:t>revisit and work on a previous unit </a:t>
                </a:r>
                <a:r>
                  <a:rPr lang="en-US" sz="1200" spc="-20" dirty="0">
                    <a:latin typeface="Futura-Condensed-Normal" pitchFamily="2" charset="0"/>
                    <a:cs typeface="Futura Condensed"/>
                  </a:rPr>
                  <a:t>activity that </a:t>
                </a:r>
                <a:r>
                  <a:rPr lang="en-US" sz="1200" spc="-20" dirty="0" smtClean="0">
                    <a:latin typeface="Futura-Condensed-Normal" pitchFamily="2" charset="0"/>
                    <a:cs typeface="Futura Condensed"/>
                  </a:rPr>
                  <a:t>was either skipped or not completed.</a:t>
                </a:r>
              </a:p>
              <a:p>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Encourage students to share their self-remixes or activity outcomes with one another. We suggest using pair-share or design </a:t>
                </a:r>
                <a:r>
                  <a:rPr lang="en-US" sz="1200" dirty="0">
                    <a:latin typeface="Futura-Condensed-Normal" pitchFamily="2" charset="0"/>
                    <a:cs typeface="Futura Condensed"/>
                  </a:rPr>
                  <a:t>d</a:t>
                </a:r>
                <a:r>
                  <a:rPr lang="en-US" sz="1200" dirty="0" smtClean="0">
                    <a:latin typeface="Futura-Condensed-Normal" pitchFamily="2" charset="0"/>
                    <a:cs typeface="Futura Condensed"/>
                  </a:rPr>
                  <a:t>emo.</a:t>
                </a:r>
                <a:endParaRPr lang="en-US" sz="1200" spc="-10" dirty="0" smtClean="0">
                  <a:latin typeface="Futura-Condensed-Normal" pitchFamily="2" charset="0"/>
                  <a:cs typeface="Futura Condensed"/>
                </a:endParaRP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Invite students </a:t>
                </a:r>
                <a:r>
                  <a:rPr lang="en-US" sz="1200" dirty="0">
                    <a:latin typeface="Futura-Condensed-Normal" pitchFamily="2" charset="0"/>
                    <a:cs typeface="Futura Condensed"/>
                  </a:rPr>
                  <a:t>to think back 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5" name="TextBox 74"/>
            <p:cNvSpPr txBox="1"/>
            <p:nvPr/>
          </p:nvSpPr>
          <p:spPr>
            <a:xfrm>
              <a:off x="457995"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grpSp>
      <p:grpSp>
        <p:nvGrpSpPr>
          <p:cNvPr id="80" name="Group 79"/>
          <p:cNvGrpSpPr/>
          <p:nvPr/>
        </p:nvGrpSpPr>
        <p:grpSpPr>
          <a:xfrm>
            <a:off x="457995" y="7630731"/>
            <a:ext cx="6857205" cy="352518"/>
            <a:chOff x="457995" y="7630731"/>
            <a:chExt cx="6857205" cy="352518"/>
          </a:xfrm>
        </p:grpSpPr>
        <p:sp>
          <p:nvSpPr>
            <p:cNvPr id="81" name="TextBox 80"/>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82" name="Straight Connector 81"/>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84" name="Straight Connector 83"/>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4104914" y="8217641"/>
            <a:ext cx="3117152" cy="1158779"/>
            <a:chOff x="3746748" y="8217641"/>
            <a:chExt cx="3475318" cy="1158779"/>
          </a:xfrm>
        </p:grpSpPr>
        <p:sp>
          <p:nvSpPr>
            <p:cNvPr id="91" name="TextBox 90"/>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92" name="Group 91"/>
            <p:cNvGrpSpPr/>
            <p:nvPr/>
          </p:nvGrpSpPr>
          <p:grpSpPr>
            <a:xfrm>
              <a:off x="4076948" y="8385986"/>
              <a:ext cx="3145118" cy="883399"/>
              <a:chOff x="3891832" y="8385983"/>
              <a:chExt cx="3321768" cy="883398"/>
            </a:xfrm>
          </p:grpSpPr>
          <p:cxnSp>
            <p:nvCxnSpPr>
              <p:cNvPr id="93" name="Straight Connector 92"/>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7" name="TextBox 96"/>
          <p:cNvSpPr txBox="1"/>
          <p:nvPr/>
        </p:nvSpPr>
        <p:spPr>
          <a:xfrm>
            <a:off x="551129" y="8142739"/>
            <a:ext cx="3231204" cy="830997"/>
          </a:xfrm>
          <a:prstGeom prst="rect">
            <a:avLst/>
          </a:prstGeom>
          <a:noFill/>
          <a:ln w="6350" cmpd="sng">
            <a:noFill/>
            <a:prstDash val="dash"/>
          </a:ln>
        </p:spPr>
        <p:txBody>
          <a:bodyPr wrap="square" rtlCol="0">
            <a:spAutoFit/>
          </a:bodyPr>
          <a:lstStyle/>
          <a:p>
            <a:pPr marL="171450" indent="-171450">
              <a:buFont typeface="Lucida Grande"/>
              <a:buChar char="+"/>
            </a:pPr>
            <a:r>
              <a:rPr lang="en-US" sz="1200" spc="-20" dirty="0">
                <a:latin typeface="Futura-Condensed-Normal" pitchFamily="2" charset="0"/>
                <a:cs typeface="Futura Condensed"/>
              </a:rPr>
              <a:t>Invite students to review their design journals </a:t>
            </a:r>
            <a:r>
              <a:rPr lang="en-US" sz="1200" spc="-20" dirty="0" smtClean="0">
                <a:latin typeface="Futura-Condensed-Normal" pitchFamily="2" charset="0"/>
                <a:cs typeface="Futura Condensed"/>
              </a:rPr>
              <a:t>and </a:t>
            </a:r>
            <a:r>
              <a:rPr lang="en-US" sz="1200" spc="-20" dirty="0">
                <a:latin typeface="Futura-Condensed-Normal" pitchFamily="2" charset="0"/>
                <a:cs typeface="Futura Condensed"/>
              </a:rPr>
              <a:t>Scratch profiles to </a:t>
            </a:r>
            <a:r>
              <a:rPr lang="en-US" sz="1200" spc="-20" dirty="0" smtClean="0">
                <a:latin typeface="Futura-Condensed-Normal" pitchFamily="2" charset="0"/>
                <a:cs typeface="Futura Condensed"/>
              </a:rPr>
              <a:t>reflect back </a:t>
            </a:r>
            <a:r>
              <a:rPr lang="en-US" sz="1200" spc="-20" dirty="0">
                <a:latin typeface="Futura-Condensed-Normal" pitchFamily="2" charset="0"/>
                <a:cs typeface="Futura Condensed"/>
              </a:rPr>
              <a:t>on </a:t>
            </a:r>
            <a:r>
              <a:rPr lang="en-US" sz="1200" spc="-20" dirty="0" smtClean="0">
                <a:latin typeface="Futura-Condensed-Normal" pitchFamily="2" charset="0"/>
                <a:cs typeface="Futura Condensed"/>
              </a:rPr>
              <a:t>previous work and </a:t>
            </a:r>
            <a:r>
              <a:rPr lang="en-US" sz="1200" spc="-20" dirty="0">
                <a:latin typeface="Futura-Condensed-Normal" pitchFamily="2" charset="0"/>
                <a:cs typeface="Futura Condensed"/>
              </a:rPr>
              <a:t>activities</a:t>
            </a:r>
            <a:r>
              <a:rPr lang="en-US" sz="1200" spc="-20" dirty="0" smtClean="0">
                <a:latin typeface="Futura-Condensed-Normal" pitchFamily="2" charset="0"/>
                <a:cs typeface="Futura Condensed"/>
              </a:rPr>
              <a:t>.</a:t>
            </a:r>
          </a:p>
          <a:p>
            <a:pPr marL="171450" indent="-171450">
              <a:buFont typeface="Lucida Grande"/>
              <a:buChar char="+"/>
            </a:pPr>
            <a:r>
              <a:rPr lang="en-US" sz="1200" spc="-20" dirty="0" smtClean="0">
                <a:latin typeface="Futura-Condensed-Normal" pitchFamily="2" charset="0"/>
                <a:cs typeface="Futura Condensed"/>
              </a:rPr>
              <a:t>Encourage students to review their Unit 1 My Studio inspiration projects for ideas.</a:t>
            </a:r>
          </a:p>
        </p:txBody>
      </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94</a:t>
            </a:r>
            <a:endParaRPr lang="en-US" dirty="0">
              <a:latin typeface="Futura-Condensed-Normal" pitchFamily="2" charset="0"/>
            </a:endParaRPr>
          </a:p>
        </p:txBody>
      </p:sp>
      <p:grpSp>
        <p:nvGrpSpPr>
          <p:cNvPr id="46" name="Group 45"/>
          <p:cNvGrpSpPr/>
          <p:nvPr/>
        </p:nvGrpSpPr>
        <p:grpSpPr>
          <a:xfrm>
            <a:off x="551130" y="0"/>
            <a:ext cx="493776" cy="2791968"/>
            <a:chOff x="551130" y="0"/>
            <a:chExt cx="493776" cy="2791968"/>
          </a:xfrm>
        </p:grpSpPr>
        <p:pic>
          <p:nvPicPr>
            <p:cNvPr id="51" name="Picture 50" descr="Unit5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54" name="TextBox 53"/>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5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14330961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it5roundtwo.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xmlns="" val="1456070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3637264"/>
            <a:chOff x="422410" y="2830659"/>
            <a:chExt cx="3324338" cy="3637264"/>
          </a:xfrm>
        </p:grpSpPr>
        <p:sp>
          <p:nvSpPr>
            <p:cNvPr id="14" name="TextBox 13"/>
            <p:cNvSpPr txBox="1"/>
            <p:nvPr/>
          </p:nvSpPr>
          <p:spPr>
            <a:xfrm>
              <a:off x="515544" y="3328603"/>
              <a:ext cx="3231204" cy="3139320"/>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Use </a:t>
              </a:r>
              <a:r>
                <a:rPr lang="en-US" sz="1200" spc="-20" dirty="0">
                  <a:latin typeface="Futura-Condensed-Normal" pitchFamily="2" charset="0"/>
                  <a:cs typeface="Futura Condensed"/>
                </a:rPr>
                <a:t>the Advanced Concepts, </a:t>
              </a:r>
              <a:r>
                <a:rPr lang="en-US" sz="1200" spc="-20" dirty="0" smtClean="0">
                  <a:latin typeface="Futura-Condensed-Normal" pitchFamily="2" charset="0"/>
                  <a:cs typeface="Futura Condensed"/>
                </a:rPr>
                <a:t>Video Sensing </a:t>
              </a:r>
              <a:r>
                <a:rPr lang="en-US" sz="1200" spc="-20" dirty="0">
                  <a:latin typeface="Futura-Condensed-Normal" pitchFamily="2" charset="0"/>
                  <a:cs typeface="Futura Condensed"/>
                </a:rPr>
                <a:t>e</a:t>
              </a:r>
              <a:r>
                <a:rPr lang="en-US" sz="1200" spc="-20" dirty="0" smtClean="0">
                  <a:latin typeface="Futura-Condensed-Normal" pitchFamily="2" charset="0"/>
                  <a:cs typeface="Futura Condensed"/>
                </a:rPr>
                <a:t>xamples</a:t>
              </a:r>
              <a:r>
                <a:rPr lang="en-US" sz="1200" spc="-20" dirty="0">
                  <a:latin typeface="Futura-Condensed-Normal" pitchFamily="2" charset="0"/>
                  <a:cs typeface="Futura Condensed"/>
                </a:rPr>
                <a:t>, </a:t>
              </a:r>
              <a:r>
                <a:rPr lang="en-US" sz="1200" spc="-20" dirty="0" smtClean="0">
                  <a:latin typeface="Futura-Condensed-Normal" pitchFamily="2" charset="0"/>
                  <a:cs typeface="Futura Condensed"/>
                </a:rPr>
                <a:t>and Cloning examples studios </a:t>
              </a:r>
              <a:r>
                <a:rPr lang="en-US" sz="1200" spc="-20" dirty="0">
                  <a:latin typeface="Futura-Condensed-Normal" pitchFamily="2" charset="0"/>
                  <a:cs typeface="Futura Condensed"/>
                </a:rPr>
                <a:t>to show examples and help students get familiar with blocks that control </a:t>
              </a:r>
              <a:r>
                <a:rPr lang="en-US" sz="1200" spc="-20" dirty="0" smtClean="0">
                  <a:latin typeface="Futura-Condensed-Normal" pitchFamily="2" charset="0"/>
                  <a:cs typeface="Futura Condensed"/>
                </a:rPr>
                <a:t>video sensing and cloning. </a:t>
              </a:r>
              <a:r>
                <a:rPr lang="en-US" sz="1200" spc="-20" dirty="0">
                  <a:latin typeface="Futura-Condensed-Normal" pitchFamily="2" charset="0"/>
                  <a:cs typeface="Futura Condensed"/>
                </a:rPr>
                <a:t>Optionally, have the Advanced Concepts handout available to guide </a:t>
              </a:r>
              <a:r>
                <a:rPr lang="en-US" sz="1200" spc="-20" dirty="0" smtClean="0">
                  <a:latin typeface="Futura-Condensed-Normal" pitchFamily="2" charset="0"/>
                  <a:cs typeface="Futura Condensed"/>
                </a:rPr>
                <a:t>students.</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Give students time to explore the code of example programs to create </a:t>
              </a:r>
              <a:r>
                <a:rPr lang="en-US" sz="1200" spc="-20" dirty="0">
                  <a:latin typeface="Futura-Condensed-Normal" pitchFamily="2" charset="0"/>
                  <a:cs typeface="Futura Condensed"/>
                </a:rPr>
                <a:t>a project that experiments with one or more of the </a:t>
              </a:r>
              <a:r>
                <a:rPr lang="en-US" sz="1200" spc="-20" dirty="0" smtClean="0">
                  <a:latin typeface="Futura-Condensed-Normal" pitchFamily="2" charset="0"/>
                  <a:cs typeface="Futura Condensed"/>
                </a:rPr>
                <a:t>advanced concepts (video sensing</a:t>
              </a:r>
              <a:r>
                <a:rPr lang="en-US" sz="1200" spc="-20" dirty="0">
                  <a:latin typeface="Futura-Condensed-Normal" pitchFamily="2" charset="0"/>
                  <a:cs typeface="Futura Condensed"/>
                </a:rPr>
                <a:t>, </a:t>
              </a:r>
              <a:r>
                <a:rPr lang="en-US" sz="1200" spc="-20" dirty="0" smtClean="0">
                  <a:latin typeface="Futura-Condensed-Normal" pitchFamily="2" charset="0"/>
                  <a:cs typeface="Futura Condensed"/>
                </a:rPr>
                <a:t>cloning).</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Encourage students to share their </a:t>
              </a:r>
              <a:r>
                <a:rPr lang="en-US" sz="1200" spc="-20" dirty="0">
                  <a:latin typeface="Futura-Condensed-Normal" pitchFamily="2" charset="0"/>
                  <a:cs typeface="Futura Condensed"/>
                </a:rPr>
                <a:t>explorations with </a:t>
              </a:r>
              <a:r>
                <a:rPr lang="en-US" sz="1200" spc="-20" dirty="0" smtClean="0">
                  <a:latin typeface="Futura-Condensed-Normal" pitchFamily="2" charset="0"/>
                  <a:cs typeface="Futura Condensed"/>
                </a:rPr>
                <a:t>others. We suggest hosting design </a:t>
              </a:r>
              <a:r>
                <a:rPr lang="en-US" sz="1200" spc="-20" dirty="0">
                  <a:latin typeface="Futura-Condensed-Normal" pitchFamily="2" charset="0"/>
                  <a:cs typeface="Futura Condensed"/>
                </a:rPr>
                <a:t>d</a:t>
              </a:r>
              <a:r>
                <a:rPr lang="en-US" sz="1200" spc="-20" dirty="0" smtClean="0">
                  <a:latin typeface="Futura-Condensed-Normal" pitchFamily="2" charset="0"/>
                  <a:cs typeface="Futura Condensed"/>
                </a:rPr>
                <a:t>emo presentations. </a:t>
              </a:r>
              <a:r>
                <a:rPr lang="en-US" sz="1200" spc="-10" dirty="0" smtClean="0">
                  <a:latin typeface="Futura-Condensed-Normal" pitchFamily="2" charset="0"/>
                  <a:cs typeface="Futura Condensed"/>
                </a:rPr>
                <a:t>Optionally</a:t>
              </a:r>
              <a:r>
                <a:rPr lang="en-US" sz="1200" spc="-10" dirty="0">
                  <a:latin typeface="Futura-Condensed-Normal" pitchFamily="2" charset="0"/>
                  <a:cs typeface="Futura Condensed"/>
                </a:rPr>
                <a:t>, have students add their </a:t>
              </a:r>
              <a:r>
                <a:rPr lang="en-US" sz="1200" spc="-10" dirty="0" smtClean="0">
                  <a:latin typeface="Futura-Condensed-Normal" pitchFamily="2" charset="0"/>
                  <a:cs typeface="Futura Condensed"/>
                </a:rPr>
                <a:t>projects to </a:t>
              </a:r>
              <a:r>
                <a:rPr lang="en-US" sz="1200" spc="-10" dirty="0">
                  <a:latin typeface="Futura-Condensed-Normal" pitchFamily="2" charset="0"/>
                  <a:cs typeface="Futura Condensed"/>
                </a:rPr>
                <a:t>the </a:t>
              </a:r>
              <a:r>
                <a:rPr lang="en-US" sz="1200" dirty="0" smtClean="0">
                  <a:latin typeface="Futura-Condensed-Normal" pitchFamily="2" charset="0"/>
                  <a:cs typeface="Futura Condensed"/>
                </a:rPr>
                <a:t>Advanced Concepts </a:t>
              </a:r>
              <a:r>
                <a:rPr lang="en-US" sz="1200" spc="-10" dirty="0" smtClean="0">
                  <a:latin typeface="Futura-Condensed-Normal" pitchFamily="2" charset="0"/>
                  <a:cs typeface="Futura Condensed"/>
                </a:rPr>
                <a:t>studio </a:t>
              </a:r>
              <a:r>
                <a:rPr lang="en-US" sz="1200" spc="-10" dirty="0">
                  <a:latin typeface="Futura-Condensed-Normal" pitchFamily="2" charset="0"/>
                  <a:cs typeface="Futura Condensed"/>
                </a:rPr>
                <a:t>or a class studio</a:t>
              </a:r>
              <a:r>
                <a:rPr lang="en-US" sz="1200" spc="-10" dirty="0" smtClean="0">
                  <a:latin typeface="Futura-Condensed-Normal" pitchFamily="2" charset="0"/>
                  <a:cs typeface="Futura Condensed"/>
                </a:rPr>
                <a:t>.</a:t>
              </a:r>
              <a:endParaRPr lang="en-US" sz="1200" spc="-1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a:t>
              </a:r>
              <a:r>
                <a:rPr lang="en-US" sz="1200" dirty="0" smtClean="0">
                  <a:latin typeface="Futura-Condensed-Normal" pitchFamily="2" charset="0"/>
                  <a:cs typeface="Futura Condensed"/>
                </a:rPr>
                <a:t>think back </a:t>
              </a:r>
              <a:r>
                <a:rPr lang="en-US" sz="1200" dirty="0">
                  <a:latin typeface="Futura-Condensed-Normal" pitchFamily="2" charset="0"/>
                  <a:cs typeface="Futura Condensed"/>
                </a:rPr>
                <a:t>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14625" y="795405"/>
            <a:ext cx="2999848" cy="1415772"/>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smtClean="0">
                <a:latin typeface="Futura-Condensed-Normal" pitchFamily="2" charset="0"/>
                <a:cs typeface="Futura Condensed"/>
              </a:rPr>
              <a:t>gain more fluency with computational concepts </a:t>
            </a:r>
            <a:r>
              <a:rPr lang="en-US" sz="1200" dirty="0">
                <a:latin typeface="Futura-Condensed-Normal" pitchFamily="2" charset="0"/>
                <a:cs typeface="Futura Condensed"/>
              </a:rPr>
              <a:t>(</a:t>
            </a:r>
            <a:r>
              <a:rPr lang="en-US" sz="1200" dirty="0" smtClean="0">
                <a:latin typeface="Futura-Condensed-Normal" pitchFamily="2" charset="0"/>
                <a:cs typeface="Futura Condensed"/>
              </a:rPr>
              <a:t>events, parallelism, data) and practices (</a:t>
            </a:r>
            <a:r>
              <a:rPr lang="en-US" sz="1200" dirty="0">
                <a:latin typeface="Futura-Condensed-Normal" pitchFamily="2" charset="0"/>
                <a:cs typeface="Futura Condensed"/>
              </a:rPr>
              <a:t>experimenting and iterating, testing and debugging, reusing and remixing, abstracting and modularizing) by </a:t>
            </a:r>
            <a:r>
              <a:rPr lang="en-US" sz="1200" dirty="0" smtClean="0">
                <a:latin typeface="Futura-Condensed-Normal" pitchFamily="2" charset="0"/>
                <a:cs typeface="Futura Condensed"/>
              </a:rPr>
              <a:t>creating </a:t>
            </a:r>
            <a:r>
              <a:rPr lang="en-US" sz="1200" dirty="0">
                <a:latin typeface="Futura-Condensed-Normal" pitchFamily="2" charset="0"/>
                <a:cs typeface="Futura Condensed"/>
              </a:rPr>
              <a:t>a project </a:t>
            </a:r>
            <a:r>
              <a:rPr lang="en-US" sz="1200" dirty="0" smtClean="0">
                <a:latin typeface="Futura-Condensed-Normal" pitchFamily="2" charset="0"/>
                <a:cs typeface="Futura Condensed"/>
              </a:rPr>
              <a:t>exploring video sensing or cloning</a:t>
            </a:r>
            <a:endParaRPr lang="en-US" sz="1200" dirty="0">
              <a:latin typeface="Futura-Condensed-Normal" pitchFamily="2" charset="0"/>
              <a:cs typeface="Futura Condensed"/>
            </a:endParaRPr>
          </a:p>
        </p:txBody>
      </p:sp>
      <p:sp>
        <p:nvSpPr>
          <p:cNvPr id="42" name="TextBox 41"/>
          <p:cNvSpPr txBox="1"/>
          <p:nvPr/>
        </p:nvSpPr>
        <p:spPr>
          <a:xfrm>
            <a:off x="1300826" y="647673"/>
            <a:ext cx="2815942" cy="1077218"/>
          </a:xfrm>
          <a:prstGeom prst="rect">
            <a:avLst/>
          </a:prstGeom>
          <a:noFill/>
        </p:spPr>
        <p:txBody>
          <a:bodyPr wrap="square" rtlCol="0">
            <a:spAutoFit/>
          </a:bodyPr>
          <a:lstStyle/>
          <a:p>
            <a:r>
              <a:rPr lang="en-US" sz="3200" dirty="0" smtClean="0">
                <a:latin typeface="Futura-Condensed-Normal" pitchFamily="2" charset="0"/>
                <a:cs typeface="Futura Condensed"/>
              </a:rPr>
              <a:t>ADVANCED </a:t>
            </a:r>
          </a:p>
          <a:p>
            <a:r>
              <a:rPr lang="en-US" sz="3200" dirty="0" smtClean="0">
                <a:latin typeface="Futura-Condensed-Normal" pitchFamily="2" charset="0"/>
                <a:cs typeface="Futura Condensed"/>
              </a:rPr>
              <a:t>CONCEPTS</a:t>
            </a:r>
          </a:p>
        </p:txBody>
      </p:sp>
      <p:grpSp>
        <p:nvGrpSpPr>
          <p:cNvPr id="2" name="Group 1"/>
          <p:cNvGrpSpPr/>
          <p:nvPr/>
        </p:nvGrpSpPr>
        <p:grpSpPr>
          <a:xfrm>
            <a:off x="4007796" y="2830659"/>
            <a:ext cx="3307404" cy="2067604"/>
            <a:chOff x="4007796" y="2830659"/>
            <a:chExt cx="3307404" cy="2067604"/>
          </a:xfrm>
        </p:grpSpPr>
        <p:sp>
          <p:nvSpPr>
            <p:cNvPr id="18" name="TextBox 17"/>
            <p:cNvSpPr txBox="1"/>
            <p:nvPr/>
          </p:nvSpPr>
          <p:spPr>
            <a:xfrm>
              <a:off x="4104914" y="3328603"/>
              <a:ext cx="3117152" cy="1569660"/>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Advanced Concepts studio</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http://scratch.mit.edu/studios/</a:t>
              </a:r>
              <a:r>
                <a:rPr lang="en-US" sz="1200" dirty="0" smtClean="0">
                  <a:latin typeface="Futura-Condensed-Normal" pitchFamily="2" charset="0"/>
                  <a:cs typeface="Futura Condensed"/>
                </a:rPr>
                <a:t>221311</a:t>
              </a:r>
            </a:p>
            <a:p>
              <a:pPr marL="171450" indent="-171450">
                <a:buFont typeface="Wingdings" charset="2"/>
                <a:buChar char="q"/>
              </a:pPr>
              <a:r>
                <a:rPr lang="en-US" sz="1200" dirty="0" smtClean="0">
                  <a:latin typeface="Futura-Condensed-Normal" pitchFamily="2" charset="0"/>
                  <a:cs typeface="Futura Condensed"/>
                </a:rPr>
                <a:t>Video Sensing handout</a:t>
              </a:r>
            </a:p>
            <a:p>
              <a:pPr marL="171450" indent="-171450">
                <a:buFont typeface="Wingdings" charset="2"/>
                <a:buChar char="q"/>
              </a:pPr>
              <a:r>
                <a:rPr lang="en-US" sz="1200" dirty="0" smtClean="0">
                  <a:latin typeface="Futura-Condensed-Normal" pitchFamily="2" charset="0"/>
                  <a:cs typeface="Futura Condensed"/>
                </a:rPr>
                <a:t>Video Sensing examples </a:t>
              </a:r>
              <a:r>
                <a:rPr lang="en-US" sz="1200" dirty="0">
                  <a:latin typeface="Futura-Condensed-Normal" pitchFamily="2" charset="0"/>
                  <a:cs typeface="Futura Condensed"/>
                </a:rPr>
                <a:t>s</a:t>
              </a:r>
              <a:r>
                <a:rPr lang="en-US" sz="1200" dirty="0" smtClean="0">
                  <a:latin typeface="Futura-Condensed-Normal" pitchFamily="2" charset="0"/>
                  <a:cs typeface="Futura Condensed"/>
                </a:rPr>
                <a:t>tudio</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201435</a:t>
              </a:r>
            </a:p>
            <a:p>
              <a:pPr marL="171450" indent="-171450">
                <a:buFont typeface="Wingdings" charset="2"/>
                <a:buChar char="q"/>
              </a:pPr>
              <a:r>
                <a:rPr lang="en-US" sz="1200" dirty="0" smtClean="0">
                  <a:latin typeface="Futura-Condensed-Normal" pitchFamily="2" charset="0"/>
                  <a:cs typeface="Futura Condensed"/>
                </a:rPr>
                <a:t>Cloning handout</a:t>
              </a:r>
            </a:p>
            <a:p>
              <a:pPr marL="171450" indent="-171450">
                <a:buFont typeface="Wingdings" charset="2"/>
                <a:buChar char="q"/>
              </a:pPr>
              <a:r>
                <a:rPr lang="en-US" sz="1200" dirty="0" smtClean="0">
                  <a:latin typeface="Futura-Condensed-Normal" pitchFamily="2" charset="0"/>
                  <a:cs typeface="Futura Condensed"/>
                </a:rPr>
                <a:t>Cloning </a:t>
              </a:r>
              <a:r>
                <a:rPr lang="en-US" sz="1200" dirty="0">
                  <a:latin typeface="Futura-Condensed-Normal" pitchFamily="2" charset="0"/>
                  <a:cs typeface="Futura Condensed"/>
                </a:rPr>
                <a:t>e</a:t>
              </a:r>
              <a:r>
                <a:rPr lang="en-US" sz="1200" dirty="0" smtClean="0">
                  <a:latin typeface="Futura-Condensed-Normal" pitchFamily="2" charset="0"/>
                  <a:cs typeface="Futura Condensed"/>
                </a:rPr>
                <a:t>xamples studio</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http://scratch.mit.edu/studios/</a:t>
              </a:r>
              <a:r>
                <a:rPr lang="en-US" sz="1200" dirty="0" smtClean="0">
                  <a:latin typeface="Futura-Condensed-Normal" pitchFamily="2" charset="0"/>
                  <a:cs typeface="Futura Condensed"/>
                </a:rPr>
                <a:t>201437</a:t>
              </a: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5015583"/>
            <a:ext cx="3307404" cy="1142158"/>
            <a:chOff x="3992282" y="2832776"/>
            <a:chExt cx="3307404" cy="1142158"/>
          </a:xfrm>
        </p:grpSpPr>
        <p:sp>
          <p:nvSpPr>
            <p:cNvPr id="84" name="TextBox 83"/>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Which advanced concept(s) did you choose to explore?</a:t>
              </a:r>
            </a:p>
            <a:p>
              <a:pPr marL="171450" indent="-171450">
                <a:buFont typeface="Lucida Grande"/>
                <a:buChar char="+"/>
              </a:pPr>
              <a:r>
                <a:rPr lang="en-US" sz="1200" dirty="0" smtClean="0">
                  <a:latin typeface="Futura-Condensed-Normal" pitchFamily="2" charset="0"/>
                  <a:cs typeface="Futura Condensed"/>
                </a:rPr>
                <a:t>What </a:t>
              </a:r>
              <a:r>
                <a:rPr lang="en-US" sz="1200" dirty="0">
                  <a:latin typeface="Futura-Condensed-Normal" pitchFamily="2" charset="0"/>
                  <a:cs typeface="Futura Condensed"/>
                </a:rPr>
                <a:t>was your strategy for learning more about the </a:t>
              </a:r>
              <a:r>
                <a:rPr lang="en-US" sz="1200" dirty="0" smtClean="0">
                  <a:latin typeface="Futura-Condensed-Normal" pitchFamily="2" charset="0"/>
                  <a:cs typeface="Futura Condensed"/>
                </a:rPr>
                <a:t>concept(</a:t>
              </a:r>
              <a:r>
                <a:rPr lang="en-US" sz="1200" dirty="0">
                  <a:latin typeface="Futura-Condensed-Normal" pitchFamily="2" charset="0"/>
                  <a:cs typeface="Futura Condensed"/>
                </a:rPr>
                <a:t>s) you selected</a:t>
              </a:r>
              <a:r>
                <a:rPr lang="en-US" sz="1200" dirty="0" smtClean="0">
                  <a:latin typeface="Futura-Condensed-Normal" pitchFamily="2" charset="0"/>
                  <a:cs typeface="Futura Condensed"/>
                </a:rPr>
                <a:t>?</a:t>
              </a: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6257853"/>
            <a:ext cx="3307404" cy="965959"/>
            <a:chOff x="3992282" y="2824309"/>
            <a:chExt cx="3307404" cy="965959"/>
          </a:xfrm>
        </p:grpSpPr>
        <p:sp>
          <p:nvSpPr>
            <p:cNvPr id="88" name="TextBox 87"/>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Do projects explore one or more of the advanced concept(s)?</a:t>
              </a:r>
              <a:endParaRPr lang="en-US" sz="1200" dirty="0">
                <a:latin typeface="Futura-Condensed-Normal" pitchFamily="2" charset="0"/>
                <a:cs typeface="Futura Condensed"/>
              </a:endParaRPr>
            </a:p>
          </p:txBody>
        </p:sp>
        <p:sp>
          <p:nvSpPr>
            <p:cNvPr id="89" name="TextBox 88"/>
            <p:cNvSpPr txBox="1"/>
            <p:nvPr/>
          </p:nvSpPr>
          <p:spPr>
            <a:xfrm>
              <a:off x="3992282" y="282430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2527923"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69" name="Picture 68"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6475" y="1752620"/>
            <a:ext cx="329184" cy="329184"/>
          </a:xfrm>
          <a:prstGeom prst="rect">
            <a:avLst/>
          </a:prstGeom>
        </p:spPr>
      </p:pic>
      <p:grpSp>
        <p:nvGrpSpPr>
          <p:cNvPr id="75" name="Group 74"/>
          <p:cNvGrpSpPr/>
          <p:nvPr/>
        </p:nvGrpSpPr>
        <p:grpSpPr>
          <a:xfrm>
            <a:off x="3661944" y="794340"/>
            <a:ext cx="442062" cy="1123360"/>
            <a:chOff x="2853673" y="794340"/>
            <a:chExt cx="442062" cy="1123360"/>
          </a:xfrm>
        </p:grpSpPr>
        <p:cxnSp>
          <p:nvCxnSpPr>
            <p:cNvPr id="76" name="Straight Connector 75"/>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0" name="Group 79"/>
          <p:cNvGrpSpPr/>
          <p:nvPr/>
        </p:nvGrpSpPr>
        <p:grpSpPr>
          <a:xfrm>
            <a:off x="457995" y="7630731"/>
            <a:ext cx="6857205" cy="352518"/>
            <a:chOff x="457995" y="7630731"/>
            <a:chExt cx="6857205" cy="352518"/>
          </a:xfrm>
        </p:grpSpPr>
        <p:sp>
          <p:nvSpPr>
            <p:cNvPr id="81" name="TextBox 80"/>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82" name="Straight Connector 81"/>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92" name="Straight Connector 91"/>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4104914" y="8217641"/>
            <a:ext cx="3117152" cy="1158779"/>
            <a:chOff x="3746748" y="8217641"/>
            <a:chExt cx="3475318" cy="1158779"/>
          </a:xfrm>
        </p:grpSpPr>
        <p:sp>
          <p:nvSpPr>
            <p:cNvPr id="94" name="TextBox 93"/>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95" name="Group 94"/>
            <p:cNvGrpSpPr/>
            <p:nvPr/>
          </p:nvGrpSpPr>
          <p:grpSpPr>
            <a:xfrm>
              <a:off x="4076948" y="8385986"/>
              <a:ext cx="3145118" cy="883399"/>
              <a:chOff x="3891832" y="8385983"/>
              <a:chExt cx="3321768" cy="883398"/>
            </a:xfrm>
          </p:grpSpPr>
          <p:cxnSp>
            <p:nvCxnSpPr>
              <p:cNvPr id="96" name="Straight Connector 95"/>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02" name="TextBox 101"/>
          <p:cNvSpPr txBox="1"/>
          <p:nvPr/>
        </p:nvSpPr>
        <p:spPr>
          <a:xfrm>
            <a:off x="551129" y="8142739"/>
            <a:ext cx="3231204" cy="830997"/>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Students who want to explore the </a:t>
            </a:r>
            <a:r>
              <a:rPr lang="en-US" sz="1200" dirty="0" smtClean="0">
                <a:latin typeface="Futura-Condensed-Normal" pitchFamily="2" charset="0"/>
                <a:cs typeface="Futura Condensed"/>
              </a:rPr>
              <a:t>video sensing </a:t>
            </a:r>
            <a:r>
              <a:rPr lang="en-US" sz="1200" dirty="0">
                <a:latin typeface="Futura-Condensed-Normal" pitchFamily="2" charset="0"/>
                <a:cs typeface="Futura Condensed"/>
              </a:rPr>
              <a:t>feature will require a computer with a webcam</a:t>
            </a:r>
            <a:r>
              <a:rPr lang="en-US" sz="1200" dirty="0" smtClean="0">
                <a:latin typeface="Futura-Condensed-Normal" pitchFamily="2" charset="0"/>
                <a:cs typeface="Futura Condensed"/>
              </a:rPr>
              <a:t>.</a:t>
            </a:r>
          </a:p>
          <a:p>
            <a:pPr marL="171450" indent="-171450">
              <a:buFont typeface="Lucida Grande"/>
              <a:buChar char="+"/>
            </a:pPr>
            <a:r>
              <a:rPr lang="en-US" sz="1200" dirty="0" smtClean="0">
                <a:latin typeface="Futura-Condensed-Normal" pitchFamily="2" charset="0"/>
                <a:cs typeface="Futura Condensed"/>
              </a:rPr>
              <a:t>Remind students that the backpack tool can be used to borrow and remix code from example projects. </a:t>
            </a:r>
            <a:endParaRPr lang="en-US" sz="1200" dirty="0">
              <a:latin typeface="Futura-Condensed-Normal" pitchFamily="2" charset="0"/>
              <a:cs typeface="Futura Condensed"/>
            </a:endParaRPr>
          </a:p>
        </p:txBody>
      </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96</a:t>
            </a:r>
            <a:endParaRPr lang="en-US" dirty="0">
              <a:latin typeface="Futura-Condensed-Normal" pitchFamily="2" charset="0"/>
            </a:endParaRPr>
          </a:p>
        </p:txBody>
      </p:sp>
      <p:grpSp>
        <p:nvGrpSpPr>
          <p:cNvPr id="52" name="Group 51"/>
          <p:cNvGrpSpPr/>
          <p:nvPr/>
        </p:nvGrpSpPr>
        <p:grpSpPr>
          <a:xfrm>
            <a:off x="551130" y="0"/>
            <a:ext cx="493776" cy="2791968"/>
            <a:chOff x="551130" y="0"/>
            <a:chExt cx="493776" cy="2791968"/>
          </a:xfrm>
        </p:grpSpPr>
        <p:pic>
          <p:nvPicPr>
            <p:cNvPr id="53" name="Picture 52" descr="Unit5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54" name="TextBox 53"/>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5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376061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t5advconcept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xmlns="" val="12422356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16802</TotalTime>
  <Words>3346</Words>
  <Application>Microsoft Office PowerPoint</Application>
  <PresentationFormat>사용자 지정</PresentationFormat>
  <Paragraphs>532</Paragraphs>
  <Slides>20</Slides>
  <Notes>18</Notes>
  <HiddenSlides>0</HiddenSlides>
  <MMClips>0</MMClips>
  <ScaleCrop>false</ScaleCrop>
  <HeadingPairs>
    <vt:vector size="4" baseType="variant">
      <vt:variant>
        <vt:lpstr>테마</vt:lpstr>
      </vt:variant>
      <vt:variant>
        <vt:i4>1</vt:i4>
      </vt:variant>
      <vt:variant>
        <vt:lpstr>슬라이드 제목</vt:lpstr>
      </vt:variant>
      <vt:variant>
        <vt:i4>20</vt:i4>
      </vt:variant>
    </vt:vector>
  </HeadingPairs>
  <TitlesOfParts>
    <vt:vector size="21"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Christan Balch</dc:creator>
  <cp:lastModifiedBy>박윤수</cp:lastModifiedBy>
  <cp:revision>749</cp:revision>
  <dcterms:created xsi:type="dcterms:W3CDTF">2014-05-19T18:30:44Z</dcterms:created>
  <dcterms:modified xsi:type="dcterms:W3CDTF">2014-09-13T07:11:11Z</dcterms:modified>
</cp:coreProperties>
</file>